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60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11" r:id="rId23"/>
    <p:sldId id="282" r:id="rId24"/>
    <p:sldId id="284" r:id="rId25"/>
    <p:sldId id="285" r:id="rId26"/>
    <p:sldId id="286" r:id="rId27"/>
    <p:sldId id="287" r:id="rId28"/>
    <p:sldId id="289" r:id="rId29"/>
    <p:sldId id="290" r:id="rId30"/>
    <p:sldId id="291" r:id="rId31"/>
    <p:sldId id="292" r:id="rId32"/>
    <p:sldId id="312" r:id="rId33"/>
    <p:sldId id="294" r:id="rId34"/>
    <p:sldId id="295" r:id="rId35"/>
    <p:sldId id="296" r:id="rId36"/>
    <p:sldId id="313" r:id="rId37"/>
    <p:sldId id="298" r:id="rId38"/>
    <p:sldId id="299" r:id="rId39"/>
    <p:sldId id="300" r:id="rId40"/>
    <p:sldId id="314" r:id="rId41"/>
    <p:sldId id="302" r:id="rId42"/>
    <p:sldId id="315" r:id="rId43"/>
    <p:sldId id="304" r:id="rId44"/>
    <p:sldId id="305" r:id="rId45"/>
    <p:sldId id="306" r:id="rId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9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B6D17-9063-4FC7-A920-E0713B28CAE7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C89E3-EF7C-4946-8543-76688F5B3B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76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89E3-EF7C-4946-8543-76688F5B3BD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5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89E3-EF7C-4946-8543-76688F5B3BD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012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89E3-EF7C-4946-8543-76688F5B3BD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86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1"/>
            <a:ext cx="6858000" cy="2626661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24343"/>
            <a:ext cx="6858000" cy="6436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4" y="350838"/>
            <a:ext cx="1284737" cy="153446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701662" y="287072"/>
            <a:ext cx="4413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Berlin Sans FB" panose="020E0602020502020306" pitchFamily="34" charset="0"/>
              </a:rPr>
              <a:t>National Chiao</a:t>
            </a:r>
            <a:r>
              <a:rPr lang="en-US" altLang="zh-TW" sz="2400" baseline="0" dirty="0">
                <a:latin typeface="Berlin Sans FB" panose="020E0602020502020306" pitchFamily="34" charset="0"/>
              </a:rPr>
              <a:t> Tung University</a:t>
            </a:r>
          </a:p>
          <a:p>
            <a:r>
              <a:rPr lang="en-US" altLang="zh-TW" sz="2400" baseline="0" dirty="0">
                <a:latin typeface="Berlin Sans FB" panose="020E0602020502020306" pitchFamily="34" charset="0"/>
              </a:rPr>
              <a:t>Institute of Electronic Engineering</a:t>
            </a:r>
            <a:endParaRPr lang="zh-TW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3"/>
          </p:nvPr>
        </p:nvSpPr>
        <p:spPr>
          <a:xfrm>
            <a:off x="1143000" y="4941116"/>
            <a:ext cx="6858000" cy="10475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8030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62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91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207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10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00629"/>
            <a:ext cx="6858000" cy="2472517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4" y="350838"/>
            <a:ext cx="1284737" cy="153446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701662" y="287072"/>
            <a:ext cx="4413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Berlin Sans FB" panose="020E0602020502020306" pitchFamily="34" charset="0"/>
              </a:rPr>
              <a:t>National Chiao</a:t>
            </a:r>
            <a:r>
              <a:rPr lang="en-US" altLang="zh-TW" sz="2400" baseline="0" dirty="0">
                <a:latin typeface="Berlin Sans FB" panose="020E0602020502020306" pitchFamily="34" charset="0"/>
              </a:rPr>
              <a:t> Tung University</a:t>
            </a:r>
          </a:p>
          <a:p>
            <a:r>
              <a:rPr lang="en-US" altLang="zh-TW" sz="2400" baseline="0" dirty="0">
                <a:latin typeface="Berlin Sans FB" panose="020E0602020502020306" pitchFamily="34" charset="0"/>
              </a:rPr>
              <a:t>Institute of Electronic Engineering</a:t>
            </a:r>
            <a:endParaRPr lang="zh-TW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3"/>
          </p:nvPr>
        </p:nvSpPr>
        <p:spPr>
          <a:xfrm>
            <a:off x="1143000" y="4578650"/>
            <a:ext cx="6858000" cy="10475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66" y="287072"/>
            <a:ext cx="1886334" cy="159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08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420131"/>
            <a:ext cx="7886700" cy="790833"/>
          </a:xfrm>
        </p:spPr>
        <p:txBody>
          <a:bodyPr anchor="b">
            <a:normAutofit/>
          </a:bodyPr>
          <a:lstStyle>
            <a:lvl1pPr>
              <a:defRPr sz="4400" baseline="0"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499288"/>
            <a:ext cx="7886700" cy="4680853"/>
          </a:xfrm>
        </p:spPr>
        <p:txBody>
          <a:bodyPr>
            <a:normAutofit/>
          </a:bodyPr>
          <a:lstStyle>
            <a:lvl1pPr marL="361950" indent="-361950">
              <a:buClr>
                <a:srgbClr val="00B050"/>
              </a:buClr>
              <a:buFont typeface="Arial" panose="020B0604020202020204" pitchFamily="34" charset="0"/>
              <a:buChar char="•"/>
              <a:defRPr sz="2800" baseline="0">
                <a:latin typeface="Times New Roman" panose="02020603050405020304" pitchFamily="18" charset="0"/>
              </a:defRPr>
            </a:lvl1pPr>
            <a:lvl2pPr marL="685800" indent="-228600">
              <a:buClr>
                <a:srgbClr val="FF0000"/>
              </a:buClr>
              <a:buFont typeface="Arial" panose="020B0604020202020204" pitchFamily="34" charset="0"/>
              <a:buChar char="•"/>
              <a:defRPr sz="2400" baseline="0">
                <a:latin typeface="Times New Roman" panose="02020603050405020304" pitchFamily="18" charset="0"/>
              </a:defRPr>
            </a:lvl2pPr>
            <a:lvl3pPr>
              <a:buClr>
                <a:schemeClr val="accent2"/>
              </a:buClr>
              <a:defRPr sz="2000" baseline="0">
                <a:latin typeface="Times New Roman" panose="02020603050405020304" pitchFamily="18" charset="0"/>
              </a:defRPr>
            </a:lvl3pPr>
            <a:lvl4pPr>
              <a:defRPr sz="1800" baseline="0">
                <a:latin typeface="Times New Roman" panose="02020603050405020304" pitchFamily="18" charset="0"/>
              </a:defRPr>
            </a:lvl4pPr>
            <a:lvl5pPr>
              <a:defRPr sz="1800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46100" y="1239863"/>
            <a:ext cx="8064500" cy="120604"/>
          </a:xfrm>
          <a:prstGeom prst="rect">
            <a:avLst/>
          </a:prstGeom>
          <a:solidFill>
            <a:srgbClr val="000099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grpSp>
        <p:nvGrpSpPr>
          <p:cNvPr id="21" name="群組 20"/>
          <p:cNvGrpSpPr/>
          <p:nvPr/>
        </p:nvGrpSpPr>
        <p:grpSpPr>
          <a:xfrm>
            <a:off x="633845" y="6273483"/>
            <a:ext cx="4429935" cy="434499"/>
            <a:chOff x="633845" y="6273481"/>
            <a:chExt cx="4429935" cy="4344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21"/>
            <a:stretch/>
          </p:blipFill>
          <p:spPr>
            <a:xfrm>
              <a:off x="633845" y="6381374"/>
              <a:ext cx="309230" cy="315078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874813" y="6273481"/>
              <a:ext cx="418896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TW" sz="2000" dirty="0">
                  <a:latin typeface="Bahnschrift SemiLight Condensed" panose="020B0502040204020203" pitchFamily="34" charset="0"/>
                </a:rPr>
                <a:t>Mixed-Signal</a:t>
              </a:r>
              <a:r>
                <a:rPr lang="en-US" altLang="zh-TW" sz="2000" baseline="0" dirty="0">
                  <a:latin typeface="Bahnschrift SemiLight Condensed" panose="020B0502040204020203" pitchFamily="34" charset="0"/>
                </a:rPr>
                <a:t> Electronic Design Automation Lab.</a:t>
              </a:r>
              <a:endParaRPr lang="zh-TW" altLang="en-US" sz="2000" dirty="0">
                <a:latin typeface="Bahnschrift SemiLight Condensed" panose="020B0502040204020203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74032" y="6642535"/>
              <a:ext cx="4089748" cy="45719"/>
            </a:xfrm>
            <a:prstGeom prst="rect">
              <a:avLst/>
            </a:prstGeom>
            <a:gradFill flip="none" rotWithShape="1">
              <a:gsLst>
                <a:gs pos="27000">
                  <a:srgbClr val="000099"/>
                </a:gs>
                <a:gs pos="89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4031" y="6642535"/>
              <a:ext cx="45719" cy="45721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19750" y="6642535"/>
              <a:ext cx="175637" cy="45723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cxnSp>
          <p:nvCxnSpPr>
            <p:cNvPr id="9" name="直線接點 8"/>
            <p:cNvCxnSpPr/>
            <p:nvPr/>
          </p:nvCxnSpPr>
          <p:spPr>
            <a:xfrm>
              <a:off x="997465" y="6638424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1038808" y="6639202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1129304" y="6627674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145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774111"/>
            <a:ext cx="7886700" cy="999401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33845" y="6273483"/>
            <a:ext cx="4429935" cy="434499"/>
            <a:chOff x="633845" y="6273481"/>
            <a:chExt cx="4429935" cy="43449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21"/>
            <a:stretch/>
          </p:blipFill>
          <p:spPr>
            <a:xfrm>
              <a:off x="633845" y="6381374"/>
              <a:ext cx="309230" cy="315078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874813" y="6273481"/>
              <a:ext cx="418896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TW" sz="2000" dirty="0">
                  <a:latin typeface="Bahnschrift SemiLight Condensed" panose="020B0502040204020203" pitchFamily="34" charset="0"/>
                </a:rPr>
                <a:t>Mixed-Signal</a:t>
              </a:r>
              <a:r>
                <a:rPr lang="en-US" altLang="zh-TW" sz="2000" baseline="0" dirty="0">
                  <a:latin typeface="Bahnschrift SemiLight Condensed" panose="020B0502040204020203" pitchFamily="34" charset="0"/>
                </a:rPr>
                <a:t> Electronic Design Automation Lab.</a:t>
              </a:r>
              <a:endParaRPr lang="zh-TW" altLang="en-US" sz="2000" dirty="0">
                <a:latin typeface="Bahnschrift SemiLight Condensed" panose="020B0502040204020203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74032" y="6642535"/>
              <a:ext cx="4089748" cy="45719"/>
            </a:xfrm>
            <a:prstGeom prst="rect">
              <a:avLst/>
            </a:prstGeom>
            <a:gradFill flip="none" rotWithShape="1">
              <a:gsLst>
                <a:gs pos="27000">
                  <a:srgbClr val="000099"/>
                </a:gs>
                <a:gs pos="89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9" name="矩形 8"/>
            <p:cNvSpPr/>
            <p:nvPr/>
          </p:nvSpPr>
          <p:spPr>
            <a:xfrm>
              <a:off x="974031" y="6642535"/>
              <a:ext cx="45719" cy="45721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019750" y="6642535"/>
              <a:ext cx="175637" cy="45723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997465" y="6638424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1038808" y="6639202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1129304" y="6627674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97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80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33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8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16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17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3" y="1028543"/>
            <a:ext cx="4852115" cy="48521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77082" y="749645"/>
            <a:ext cx="5214551" cy="5255741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3E6C1B-EF80-4404-A64F-D8440B7714AD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ACBD28FC-7431-43B3-B1E8-0C339DCE23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60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845501"/>
            <a:ext cx="6858000" cy="2626661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HW4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Mixed-Signal System and Simulating with AMS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>
          <a:xfrm>
            <a:off x="1499616" y="4876800"/>
            <a:ext cx="6501384" cy="1111876"/>
          </a:xfrm>
        </p:spPr>
        <p:txBody>
          <a:bodyPr>
            <a:no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 Assistant: 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Tung Lin</a:t>
            </a:r>
            <a:endParaRPr lang="en-US" altLang="zh-TW" sz="18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12/13, 2022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Lab: ED-413</a:t>
            </a:r>
          </a:p>
        </p:txBody>
      </p:sp>
    </p:spTree>
    <p:extLst>
      <p:ext uri="{BB962C8B-B14F-4D97-AF65-F5344CB8AC3E}">
        <p14:creationId xmlns:p14="http://schemas.microsoft.com/office/powerpoint/2010/main" val="223968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Create library</a:t>
            </a: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Create cell view &amp; symbol 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Verilog-A models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Verilog models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Schematic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Set ADE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2"/>
          <a:srcRect l="11509" t="25711" r="74050" b="30776"/>
          <a:stretch/>
        </p:blipFill>
        <p:spPr>
          <a:xfrm>
            <a:off x="775856" y="3554849"/>
            <a:ext cx="3098014" cy="2625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1" name="群組 30"/>
          <p:cNvGrpSpPr/>
          <p:nvPr/>
        </p:nvGrpSpPr>
        <p:grpSpPr>
          <a:xfrm>
            <a:off x="3527506" y="1475532"/>
            <a:ext cx="4150367" cy="3798342"/>
            <a:chOff x="3271474" y="915650"/>
            <a:chExt cx="4150367" cy="3798342"/>
          </a:xfrm>
        </p:grpSpPr>
        <p:grpSp>
          <p:nvGrpSpPr>
            <p:cNvPr id="32" name="群組 31"/>
            <p:cNvGrpSpPr/>
            <p:nvPr/>
          </p:nvGrpSpPr>
          <p:grpSpPr>
            <a:xfrm>
              <a:off x="3271474" y="915650"/>
              <a:ext cx="4150367" cy="3798342"/>
              <a:chOff x="3271474" y="915650"/>
              <a:chExt cx="4150367" cy="3798342"/>
            </a:xfrm>
          </p:grpSpPr>
          <p:pic>
            <p:nvPicPr>
              <p:cNvPr id="35" name="圖片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2986" y="915650"/>
                <a:ext cx="3388855" cy="3798342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36" name="向右箭號 35"/>
              <p:cNvSpPr/>
              <p:nvPr/>
            </p:nvSpPr>
            <p:spPr>
              <a:xfrm rot="19215283">
                <a:off x="3271474" y="2373860"/>
                <a:ext cx="692728" cy="288348"/>
              </a:xfrm>
              <a:prstGeom prst="rightArrow">
                <a:avLst/>
              </a:prstGeom>
              <a:solidFill>
                <a:srgbClr val="BBE0E3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 bwMode="auto">
            <a:xfrm>
              <a:off x="4120783" y="1293302"/>
              <a:ext cx="3206898" cy="19079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533113" y="4377878"/>
              <a:ext cx="273468" cy="25077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5373807" y="5255226"/>
            <a:ext cx="3425317" cy="1284317"/>
            <a:chOff x="5271096" y="5306032"/>
            <a:chExt cx="3616890" cy="1436511"/>
          </a:xfrm>
        </p:grpSpPr>
        <p:grpSp>
          <p:nvGrpSpPr>
            <p:cNvPr id="38" name="群組 37"/>
            <p:cNvGrpSpPr/>
            <p:nvPr/>
          </p:nvGrpSpPr>
          <p:grpSpPr>
            <a:xfrm>
              <a:off x="5271096" y="5306032"/>
              <a:ext cx="3616890" cy="1436511"/>
              <a:chOff x="5271096" y="5306032"/>
              <a:chExt cx="3616890" cy="1436511"/>
            </a:xfrm>
          </p:grpSpPr>
          <p:pic>
            <p:nvPicPr>
              <p:cNvPr id="41" name="圖片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7799" y="5306032"/>
                <a:ext cx="2840187" cy="143651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2" name="上彎箭號 41"/>
              <p:cNvSpPr/>
              <p:nvPr/>
            </p:nvSpPr>
            <p:spPr>
              <a:xfrm rot="5400000">
                <a:off x="5321895" y="5438749"/>
                <a:ext cx="563419" cy="665018"/>
              </a:xfrm>
              <a:prstGeom prst="bentUpArrow">
                <a:avLst/>
              </a:prstGeom>
              <a:solidFill>
                <a:srgbClr val="BBE0E3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 bwMode="auto">
            <a:xfrm>
              <a:off x="6585091" y="6256052"/>
              <a:ext cx="1644509" cy="22247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7467892" y="6502400"/>
              <a:ext cx="419963" cy="21907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9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Verilog-A Cells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Create library</a:t>
            </a:r>
          </a:p>
          <a:p>
            <a:pPr>
              <a:spcBef>
                <a:spcPts val="600"/>
              </a:spcBef>
            </a:pPr>
            <a:r>
              <a:rPr lang="en-US" altLang="zh-TW" sz="2000" dirty="0"/>
              <a:t>Create cell view &amp; symbol </a:t>
            </a:r>
          </a:p>
          <a:p>
            <a:pPr lvl="1">
              <a:spcBef>
                <a:spcPts val="0"/>
              </a:spcBef>
            </a:pPr>
            <a:r>
              <a:rPr lang="en-US" altLang="zh-TW" sz="1600" dirty="0"/>
              <a:t>Verilog-A models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Verilog models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Schematic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Set ADE</a:t>
            </a:r>
          </a:p>
          <a:p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62702" y="3310949"/>
            <a:ext cx="281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Create a new cell view 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615961" y="3636138"/>
            <a:ext cx="3530366" cy="2758878"/>
            <a:chOff x="699684" y="3834097"/>
            <a:chExt cx="3790130" cy="2986754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2"/>
            <a:srcRect l="35906" t="26638" r="52267" b="28083"/>
            <a:stretch/>
          </p:blipFill>
          <p:spPr>
            <a:xfrm>
              <a:off x="699684" y="3834097"/>
              <a:ext cx="3790130" cy="2986754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 bwMode="auto">
            <a:xfrm>
              <a:off x="756762" y="4088052"/>
              <a:ext cx="1269633" cy="11500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4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2026395" y="4215555"/>
              <a:ext cx="959223" cy="13315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4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217470" y="1241790"/>
            <a:ext cx="4495112" cy="5069331"/>
            <a:chOff x="4306956" y="1112148"/>
            <a:chExt cx="4784784" cy="5330260"/>
          </a:xfrm>
        </p:grpSpPr>
        <p:sp>
          <p:nvSpPr>
            <p:cNvPr id="24" name="向右箭號 23"/>
            <p:cNvSpPr/>
            <p:nvPr/>
          </p:nvSpPr>
          <p:spPr bwMode="auto">
            <a:xfrm rot="19963039">
              <a:off x="4306956" y="3389817"/>
              <a:ext cx="904887" cy="320408"/>
            </a:xfrm>
            <a:prstGeom prst="rightArrow">
              <a:avLst/>
            </a:prstGeom>
            <a:solidFill>
              <a:srgbClr val="FFFF00"/>
            </a:solidFill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5260120" y="1112148"/>
              <a:ext cx="3285320" cy="3455078"/>
              <a:chOff x="4877506" y="2150289"/>
              <a:chExt cx="3285320" cy="3455078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7506" y="2150289"/>
                <a:ext cx="3285320" cy="3455078"/>
              </a:xfrm>
              <a:prstGeom prst="rect">
                <a:avLst/>
              </a:prstGeom>
            </p:spPr>
          </p:pic>
          <p:sp>
            <p:nvSpPr>
              <p:cNvPr id="29" name="矩形 28"/>
              <p:cNvSpPr/>
              <p:nvPr/>
            </p:nvSpPr>
            <p:spPr bwMode="auto">
              <a:xfrm>
                <a:off x="6064324" y="2636093"/>
                <a:ext cx="1913552" cy="216871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 bwMode="auto">
              <a:xfrm>
                <a:off x="6066144" y="2883521"/>
                <a:ext cx="1911732" cy="276639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 bwMode="auto">
              <a:xfrm>
                <a:off x="6066143" y="3461707"/>
                <a:ext cx="1353831" cy="240267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5159603" y="4597783"/>
              <a:ext cx="3932137" cy="1844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Choose your library</a:t>
              </a:r>
            </a:p>
            <a:p>
              <a:pPr marL="457200" marR="0" lvl="0" indent="-45720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Input the name on the Cell Name column </a:t>
              </a:r>
            </a:p>
            <a:p>
              <a:pPr marL="457200" marR="0" lvl="0" indent="-45720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Choose the </a:t>
              </a:r>
              <a:r>
                <a:rPr kumimoji="0" lang="en-US" altLang="zh-TW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VerilogA</a:t>
              </a: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 type for Analog model</a:t>
              </a:r>
            </a:p>
            <a:p>
              <a:pPr marL="457200" marR="0" lvl="0" indent="-45720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b="0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OK</a:t>
              </a: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647339" y="4349375"/>
              <a:ext cx="520079" cy="17668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5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Designing with Verilog-A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3845" y="1523672"/>
            <a:ext cx="7886700" cy="4680853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Create library</a:t>
            </a:r>
          </a:p>
          <a:p>
            <a:pPr>
              <a:spcBef>
                <a:spcPts val="600"/>
              </a:spcBef>
            </a:pPr>
            <a:r>
              <a:rPr lang="en-US" altLang="zh-TW" sz="2000" dirty="0"/>
              <a:t>Create cell view &amp; symbol </a:t>
            </a:r>
          </a:p>
          <a:p>
            <a:pPr lvl="1">
              <a:spcBef>
                <a:spcPts val="0"/>
              </a:spcBef>
            </a:pPr>
            <a:r>
              <a:rPr lang="en-US" altLang="zh-TW" sz="1600" dirty="0"/>
              <a:t>Verilog-A models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Verilog models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Schematic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Set ADE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14" y="1671039"/>
            <a:ext cx="3591054" cy="2565038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262611" y="3972768"/>
            <a:ext cx="3123052" cy="2240535"/>
            <a:chOff x="244222" y="4244743"/>
            <a:chExt cx="3123052" cy="2240535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222" y="4244743"/>
              <a:ext cx="2910720" cy="1819591"/>
            </a:xfrm>
            <a:prstGeom prst="rect">
              <a:avLst/>
            </a:prstGeom>
          </p:spPr>
        </p:pic>
        <p:cxnSp>
          <p:nvCxnSpPr>
            <p:cNvPr id="20" name="直線單箭頭接點 19"/>
            <p:cNvCxnSpPr/>
            <p:nvPr/>
          </p:nvCxnSpPr>
          <p:spPr>
            <a:xfrm flipH="1" flipV="1">
              <a:off x="2634909" y="6129991"/>
              <a:ext cx="732365" cy="355287"/>
            </a:xfrm>
            <a:prstGeom prst="straightConnector1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1" name="群組 20"/>
          <p:cNvGrpSpPr/>
          <p:nvPr/>
        </p:nvGrpSpPr>
        <p:grpSpPr>
          <a:xfrm>
            <a:off x="6808752" y="3564037"/>
            <a:ext cx="2271748" cy="1796538"/>
            <a:chOff x="6808752" y="3564037"/>
            <a:chExt cx="2271748" cy="1796538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752" y="4181999"/>
              <a:ext cx="2271748" cy="1178576"/>
            </a:xfrm>
            <a:prstGeom prst="rect">
              <a:avLst/>
            </a:prstGeom>
          </p:spPr>
        </p:pic>
        <p:cxnSp>
          <p:nvCxnSpPr>
            <p:cNvPr id="23" name="直線單箭頭接點 22"/>
            <p:cNvCxnSpPr/>
            <p:nvPr/>
          </p:nvCxnSpPr>
          <p:spPr>
            <a:xfrm>
              <a:off x="7687360" y="3564037"/>
              <a:ext cx="441325" cy="601367"/>
            </a:xfrm>
            <a:prstGeom prst="straightConnector1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sp>
          <p:nvSpPr>
            <p:cNvPr id="24" name="矩形 23"/>
            <p:cNvSpPr/>
            <p:nvPr/>
          </p:nvSpPr>
          <p:spPr>
            <a:xfrm>
              <a:off x="7116064" y="4953145"/>
              <a:ext cx="555798" cy="27978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514319" y="4579522"/>
            <a:ext cx="3681903" cy="1753188"/>
            <a:chOff x="3514319" y="4579522"/>
            <a:chExt cx="3681903" cy="1753188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19" y="4579522"/>
              <a:ext cx="3064034" cy="1753188"/>
            </a:xfrm>
            <a:prstGeom prst="rect">
              <a:avLst/>
            </a:prstGeom>
          </p:spPr>
        </p:pic>
        <p:cxnSp>
          <p:nvCxnSpPr>
            <p:cNvPr id="27" name="直線單箭頭接點 26"/>
            <p:cNvCxnSpPr/>
            <p:nvPr/>
          </p:nvCxnSpPr>
          <p:spPr>
            <a:xfrm flipH="1">
              <a:off x="6610752" y="5493573"/>
              <a:ext cx="585470" cy="302840"/>
            </a:xfrm>
            <a:prstGeom prst="straightConnector1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sp>
          <p:nvSpPr>
            <p:cNvPr id="28" name="矩形 27"/>
            <p:cNvSpPr/>
            <p:nvPr/>
          </p:nvSpPr>
          <p:spPr>
            <a:xfrm>
              <a:off x="5168879" y="6126480"/>
              <a:ext cx="358161" cy="16006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3817338" y="1356154"/>
            <a:ext cx="282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Enter behavioral description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7396" y="2007951"/>
            <a:ext cx="316666" cy="27978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6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Top Cell - Schematic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3845" y="1507239"/>
            <a:ext cx="7886700" cy="4680853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Create library</a:t>
            </a: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Create cell view &amp; symbol 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Verilog-A models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Verilog models</a:t>
            </a:r>
          </a:p>
          <a:p>
            <a:pPr lvl="1">
              <a:spcBef>
                <a:spcPts val="0"/>
              </a:spcBef>
            </a:pPr>
            <a:r>
              <a:rPr lang="en-US" altLang="zh-TW" sz="1600" dirty="0"/>
              <a:t>Schematic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Set ADE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915802" y="2033252"/>
            <a:ext cx="460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Input the name on the Cell Name column and choose the Schematic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179" y="3901440"/>
            <a:ext cx="3413327" cy="27005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57" y="2741138"/>
            <a:ext cx="2595003" cy="281053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4559300" y="5832170"/>
            <a:ext cx="735691" cy="254593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8" name="矩形 7"/>
          <p:cNvSpPr/>
          <p:nvPr/>
        </p:nvSpPr>
        <p:spPr>
          <a:xfrm>
            <a:off x="3378832" y="5254752"/>
            <a:ext cx="461648" cy="233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269104" y="3287293"/>
            <a:ext cx="1482820" cy="657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22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Top Cell - Schematic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3845" y="1322034"/>
            <a:ext cx="7886700" cy="4680853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Create library</a:t>
            </a: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Create cell view &amp; symbol 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Verilog-A models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Verilog models</a:t>
            </a:r>
          </a:p>
          <a:p>
            <a:pPr lvl="1">
              <a:spcBef>
                <a:spcPts val="0"/>
              </a:spcBef>
            </a:pPr>
            <a:r>
              <a:rPr lang="en-US" altLang="zh-TW" sz="1600" dirty="0"/>
              <a:t>Schematic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Set ADE</a:t>
            </a:r>
          </a:p>
        </p:txBody>
      </p:sp>
      <p:sp>
        <p:nvSpPr>
          <p:cNvPr id="11" name="上彎箭號 10"/>
          <p:cNvSpPr/>
          <p:nvPr/>
        </p:nvSpPr>
        <p:spPr bwMode="auto">
          <a:xfrm rot="10800000" flipH="1">
            <a:off x="6662901" y="2730015"/>
            <a:ext cx="1073397" cy="1019288"/>
          </a:xfrm>
          <a:prstGeom prst="bentUpArrow">
            <a:avLst>
              <a:gd name="adj1" fmla="val 25000"/>
              <a:gd name="adj2" fmla="val 26397"/>
              <a:gd name="adj3" fmla="val 25000"/>
            </a:avLst>
          </a:prstGeom>
          <a:gradFill rotWithShape="1">
            <a:gsLst>
              <a:gs pos="0">
                <a:srgbClr val="00B0F0">
                  <a:tint val="50000"/>
                  <a:satMod val="300000"/>
                </a:srgbClr>
              </a:gs>
              <a:gs pos="35000">
                <a:srgbClr val="00B0F0">
                  <a:tint val="37000"/>
                  <a:satMod val="300000"/>
                </a:srgbClr>
              </a:gs>
              <a:gs pos="100000">
                <a:srgbClr val="00B0F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0F0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向右箭號 11"/>
          <p:cNvSpPr/>
          <p:nvPr/>
        </p:nvSpPr>
        <p:spPr>
          <a:xfrm rot="10800000">
            <a:off x="3485199" y="4998719"/>
            <a:ext cx="417705" cy="393789"/>
          </a:xfrm>
          <a:prstGeom prst="rightArrow">
            <a:avLst/>
          </a:prstGeom>
          <a:gradFill rotWithShape="1">
            <a:gsLst>
              <a:gs pos="0">
                <a:srgbClr val="00B0F0">
                  <a:tint val="50000"/>
                  <a:satMod val="300000"/>
                </a:srgbClr>
              </a:gs>
              <a:gs pos="35000">
                <a:srgbClr val="00B0F0">
                  <a:tint val="37000"/>
                  <a:satMod val="300000"/>
                </a:srgbClr>
              </a:gs>
              <a:gs pos="100000">
                <a:srgbClr val="00B0F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0F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831746" y="1341652"/>
            <a:ext cx="477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Add Instance: Create</a:t>
            </a:r>
            <a:r>
              <a: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→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instance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(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i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) 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31" y="1685545"/>
            <a:ext cx="2645769" cy="210502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179" y="4321371"/>
            <a:ext cx="3863386" cy="235572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/>
          <a:srcRect r="66617" b="13986"/>
          <a:stretch/>
        </p:blipFill>
        <p:spPr>
          <a:xfrm>
            <a:off x="1435199" y="3240493"/>
            <a:ext cx="1961198" cy="309949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898624" y="3790573"/>
            <a:ext cx="5025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Add connection: Create </a:t>
            </a:r>
            <a:r>
              <a:rPr lang="zh-TW" altLang="en-US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→ </a:t>
            </a: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wire (w)     </a:t>
            </a:r>
            <a:r>
              <a:rPr lang="en-US" altLang="zh-TW" sz="14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gnd</a:t>
            </a: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in </a:t>
            </a:r>
            <a:r>
              <a:rPr lang="en-US" altLang="zh-TW" sz="14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the“basic</a:t>
            </a: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” library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Add input/output: Create </a:t>
            </a:r>
            <a:r>
              <a:rPr lang="zh-TW" altLang="en-US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→ </a:t>
            </a: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pin (p)</a:t>
            </a:r>
          </a:p>
        </p:txBody>
      </p:sp>
      <p:sp>
        <p:nvSpPr>
          <p:cNvPr id="18" name="矩形 17"/>
          <p:cNvSpPr/>
          <p:nvPr/>
        </p:nvSpPr>
        <p:spPr>
          <a:xfrm>
            <a:off x="1762549" y="4645017"/>
            <a:ext cx="1523635" cy="241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341752" y="1863682"/>
            <a:ext cx="15795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20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kern="0" dirty="0"/>
              <a:t>Open Analog Design Environment (ADE) in schematic editing window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24" y="2324010"/>
            <a:ext cx="6557707" cy="40000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572768" y="2682239"/>
            <a:ext cx="1058785" cy="18771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630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kern="0" dirty="0"/>
              <a:t>Through Setup -&gt; Simulator/Directory/Host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927773"/>
            <a:ext cx="5494935" cy="40563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203" y="4463201"/>
            <a:ext cx="4428966" cy="182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6608841" y="3593058"/>
            <a:ext cx="253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Analog =&gt; </a:t>
            </a:r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spectre</a:t>
            </a:r>
            <a:endParaRPr lang="en-US" altLang="zh-TW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Mixed-Signal =&gt; AMS</a:t>
            </a: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1632322" y="2639451"/>
            <a:ext cx="2214847" cy="278553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endParaRPr kumimoji="0" lang="zh-TW" altLang="en-US" sz="4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998294" y="4681259"/>
            <a:ext cx="977512" cy="331545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endParaRPr kumimoji="0" lang="zh-TW" altLang="en-US" sz="4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099313" y="3183006"/>
            <a:ext cx="924866" cy="8760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5990861" y="4171745"/>
            <a:ext cx="983245" cy="5986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4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Give input information(1/2)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5" y="1485876"/>
            <a:ext cx="5188126" cy="38298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 bwMode="auto">
          <a:xfrm>
            <a:off x="1463912" y="2872805"/>
            <a:ext cx="1552502" cy="1751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4000">
              <a:solidFill>
                <a:srgbClr val="00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0" name="直線單箭頭接點 19"/>
          <p:cNvCxnSpPr/>
          <p:nvPr/>
        </p:nvCxnSpPr>
        <p:spPr bwMode="auto">
          <a:xfrm flipV="1">
            <a:off x="1761744" y="3071348"/>
            <a:ext cx="18288" cy="240983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文字方塊 20"/>
          <p:cNvSpPr txBox="1"/>
          <p:nvPr/>
        </p:nvSpPr>
        <p:spPr>
          <a:xfrm>
            <a:off x="1089935" y="5470350"/>
            <a:ext cx="324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If choose </a:t>
            </a:r>
            <a:r>
              <a:rPr lang="en-US" altLang="zh-TW" sz="14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spectre</a:t>
            </a: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as simulator, there only has stimuli 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485199" y="2116704"/>
            <a:ext cx="5323164" cy="4404746"/>
            <a:chOff x="3126558" y="1463675"/>
            <a:chExt cx="5681805" cy="5057775"/>
          </a:xfrm>
        </p:grpSpPr>
        <p:grpSp>
          <p:nvGrpSpPr>
            <p:cNvPr id="23" name="群組 22"/>
            <p:cNvGrpSpPr/>
            <p:nvPr/>
          </p:nvGrpSpPr>
          <p:grpSpPr>
            <a:xfrm>
              <a:off x="3126558" y="1463675"/>
              <a:ext cx="5681805" cy="5057775"/>
              <a:chOff x="3126558" y="1463675"/>
              <a:chExt cx="5681805" cy="5057775"/>
            </a:xfrm>
          </p:grpSpPr>
          <p:sp>
            <p:nvSpPr>
              <p:cNvPr id="28" name="向右箭號 27"/>
              <p:cNvSpPr/>
              <p:nvPr/>
            </p:nvSpPr>
            <p:spPr bwMode="auto">
              <a:xfrm rot="356589">
                <a:off x="3126558" y="2910182"/>
                <a:ext cx="1281746" cy="320192"/>
              </a:xfrm>
              <a:prstGeom prst="rightArrow">
                <a:avLst/>
              </a:prstGeom>
              <a:solidFill>
                <a:srgbClr val="FF0000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4000">
                  <a:solidFill>
                    <a:srgbClr val="000000"/>
                  </a:solidFill>
                  <a:latin typeface="Times New Roman" pitchFamily="18" charset="0"/>
                  <a:ea typeface="標楷體" pitchFamily="65" charset="-120"/>
                </a:endParaRPr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2638" y="1463675"/>
                <a:ext cx="3895725" cy="5057775"/>
              </a:xfrm>
              <a:prstGeom prst="rect">
                <a:avLst/>
              </a:prstGeom>
            </p:spPr>
          </p:pic>
        </p:grpSp>
        <p:grpSp>
          <p:nvGrpSpPr>
            <p:cNvPr id="24" name="群組 23"/>
            <p:cNvGrpSpPr/>
            <p:nvPr/>
          </p:nvGrpSpPr>
          <p:grpSpPr>
            <a:xfrm>
              <a:off x="5282266" y="2443748"/>
              <a:ext cx="3465072" cy="563275"/>
              <a:chOff x="5282266" y="2443748"/>
              <a:chExt cx="3465072" cy="563275"/>
            </a:xfrm>
          </p:grpSpPr>
          <p:sp>
            <p:nvSpPr>
              <p:cNvPr id="25" name="文字方塊 24"/>
              <p:cNvSpPr txBox="1"/>
              <p:nvPr/>
            </p:nvSpPr>
            <p:spPr>
              <a:xfrm>
                <a:off x="5282266" y="2618276"/>
                <a:ext cx="3465072" cy="388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標楷體" panose="03000509000000000000" pitchFamily="65" charset="-120"/>
                  </a:rPr>
                  <a:t>Input pin name 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Arial" panose="020B0604020202020204" pitchFamily="34" charset="0"/>
                    <a:ea typeface="標楷體" panose="03000509000000000000" pitchFamily="65" charset="-120"/>
                  </a:rPr>
                  <a:t>in</a:t>
                </a:r>
                <a:r>
                  <a:rPr lang="en-US" altLang="zh-TW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標楷體" panose="03000509000000000000" pitchFamily="65" charset="-120"/>
                  </a:rPr>
                  <a:t> schematic</a:t>
                </a: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5335283" y="2443748"/>
                <a:ext cx="239894" cy="232205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4000">
                  <a:solidFill>
                    <a:srgbClr val="000000"/>
                  </a:solidFill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331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Give input information(2/2)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1" y="1597152"/>
            <a:ext cx="3608676" cy="468510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 bwMode="auto">
          <a:xfrm>
            <a:off x="2181417" y="3403870"/>
            <a:ext cx="628466" cy="2588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4000">
              <a:solidFill>
                <a:srgbClr val="00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018548" y="3287497"/>
            <a:ext cx="1796143" cy="1979319"/>
            <a:chOff x="2836506" y="3130053"/>
            <a:chExt cx="1977553" cy="2136763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9394" y="3130053"/>
              <a:ext cx="544665" cy="2136763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 bwMode="auto">
            <a:xfrm>
              <a:off x="4235672" y="3688633"/>
              <a:ext cx="558415" cy="27687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26" name="直線單箭頭接點 25"/>
            <p:cNvCxnSpPr>
              <a:endCxn id="21" idx="3"/>
            </p:cNvCxnSpPr>
            <p:nvPr/>
          </p:nvCxnSpPr>
          <p:spPr>
            <a:xfrm>
              <a:off x="2836506" y="3479834"/>
              <a:ext cx="1335691" cy="459869"/>
            </a:xfrm>
            <a:prstGeom prst="straightConnector1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7" name="群組 26"/>
          <p:cNvGrpSpPr/>
          <p:nvPr/>
        </p:nvGrpSpPr>
        <p:grpSpPr>
          <a:xfrm>
            <a:off x="5272433" y="1569007"/>
            <a:ext cx="3774572" cy="4909189"/>
            <a:chOff x="4891202" y="1178509"/>
            <a:chExt cx="4155803" cy="5299687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2396" y="1178509"/>
              <a:ext cx="3322075" cy="5299687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7543276" y="4198435"/>
              <a:ext cx="1422126" cy="48177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Input high voltage and low 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voltage</a:t>
              </a: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903356" y="4684885"/>
              <a:ext cx="2143649" cy="46516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Input pulse width and period 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Pulse width =1/2 </a:t>
              </a: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period</a:t>
              </a:r>
              <a:endPara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812971" y="2845837"/>
              <a:ext cx="195943" cy="177281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32" name="直線單箭頭接點 31"/>
            <p:cNvCxnSpPr>
              <a:endCxn id="28" idx="1"/>
            </p:cNvCxnSpPr>
            <p:nvPr/>
          </p:nvCxnSpPr>
          <p:spPr>
            <a:xfrm>
              <a:off x="4891202" y="3827072"/>
              <a:ext cx="431194" cy="1281"/>
            </a:xfrm>
            <a:prstGeom prst="straightConnector1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sp>
          <p:nvSpPr>
            <p:cNvPr id="33" name="文字方塊 32"/>
            <p:cNvSpPr txBox="1"/>
            <p:nvPr/>
          </p:nvSpPr>
          <p:spPr>
            <a:xfrm>
              <a:off x="5854428" y="2466130"/>
              <a:ext cx="1245590" cy="2824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Check enable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35945" y="240109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1.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239863" y="396550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2.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591151" y="4546385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3.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</p:grpSp>
      <p:cxnSp>
        <p:nvCxnSpPr>
          <p:cNvPr id="37" name="直線接點 36"/>
          <p:cNvCxnSpPr/>
          <p:nvPr/>
        </p:nvCxnSpPr>
        <p:spPr>
          <a:xfrm>
            <a:off x="757023" y="2466130"/>
            <a:ext cx="3187846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39" name="文字方塊 38"/>
          <p:cNvSpPr txBox="1"/>
          <p:nvPr/>
        </p:nvSpPr>
        <p:spPr>
          <a:xfrm>
            <a:off x="4231710" y="1691461"/>
            <a:ext cx="2213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kern="0" noProof="0" dirty="0">
                <a:solidFill>
                  <a:srgbClr val="FFC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Voltage1:1.8V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</a:rPr>
              <a:t>Voltage2:0V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kern="0" dirty="0">
                <a:solidFill>
                  <a:srgbClr val="FFC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Period:20n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</a:rPr>
              <a:t>Pulse</a:t>
            </a:r>
            <a:r>
              <a:rPr kumimoji="0" lang="en-US" altLang="zh-TW" sz="1800" b="1" i="0" u="none" strike="noStrike" kern="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</a:rPr>
              <a:t> width:10n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08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Analysis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4" y="1552100"/>
            <a:ext cx="4548171" cy="36113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01" y="2136024"/>
            <a:ext cx="3572967" cy="4141586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3274224" y="2411562"/>
            <a:ext cx="5502056" cy="1516626"/>
            <a:chOff x="2601192" y="2111375"/>
            <a:chExt cx="6175088" cy="1816813"/>
          </a:xfrm>
        </p:grpSpPr>
        <p:sp>
          <p:nvSpPr>
            <p:cNvPr id="7" name="文字方塊 6"/>
            <p:cNvSpPr txBox="1"/>
            <p:nvPr/>
          </p:nvSpPr>
          <p:spPr>
            <a:xfrm>
              <a:off x="6619920" y="2111375"/>
              <a:ext cx="2156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600" dirty="0">
                  <a:solidFill>
                    <a:srgbClr val="FF0000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Choose </a:t>
              </a:r>
              <a:r>
                <a:rPr lang="en-US" altLang="zh-TW" sz="1600" dirty="0" err="1">
                  <a:solidFill>
                    <a:srgbClr val="FF0000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tran</a:t>
              </a:r>
              <a:r>
                <a:rPr lang="en-US" altLang="zh-TW" sz="1600" dirty="0">
                  <a:solidFill>
                    <a:srgbClr val="FF0000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 analysis</a:t>
              </a:r>
              <a:endParaRPr lang="zh-TW" altLang="en-US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601192" y="2180068"/>
              <a:ext cx="3963120" cy="17481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4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285580" y="4016809"/>
            <a:ext cx="5594895" cy="988178"/>
            <a:chOff x="2601192" y="3979714"/>
            <a:chExt cx="6279283" cy="1183769"/>
          </a:xfrm>
        </p:grpSpPr>
        <p:sp>
          <p:nvSpPr>
            <p:cNvPr id="10" name="文字方塊 9"/>
            <p:cNvSpPr txBox="1"/>
            <p:nvPr/>
          </p:nvSpPr>
          <p:spPr>
            <a:xfrm>
              <a:off x="6619920" y="4197350"/>
              <a:ext cx="2260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600" dirty="0">
                  <a:solidFill>
                    <a:srgbClr val="FF0000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Set the simulation time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600" dirty="0">
                  <a:solidFill>
                    <a:srgbClr val="FF0000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and the accuracy flag</a:t>
              </a:r>
              <a:endParaRPr lang="zh-TW" altLang="en-US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601192" y="3979714"/>
              <a:ext cx="3929976" cy="118376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4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2" name="矩形 11"/>
          <p:cNvSpPr/>
          <p:nvPr/>
        </p:nvSpPr>
        <p:spPr bwMode="auto">
          <a:xfrm>
            <a:off x="1719072" y="1962912"/>
            <a:ext cx="738238" cy="2253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4000">
              <a:solidFill>
                <a:srgbClr val="00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3343288" y="5481945"/>
            <a:ext cx="5833155" cy="500111"/>
            <a:chOff x="2629756" y="5614605"/>
            <a:chExt cx="6546688" cy="599099"/>
          </a:xfrm>
        </p:grpSpPr>
        <p:sp>
          <p:nvSpPr>
            <p:cNvPr id="14" name="文字方塊 13"/>
            <p:cNvSpPr txBox="1"/>
            <p:nvPr/>
          </p:nvSpPr>
          <p:spPr>
            <a:xfrm>
              <a:off x="6531168" y="5614605"/>
              <a:ext cx="26452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600" dirty="0">
                  <a:solidFill>
                    <a:srgbClr val="FF0000"/>
                  </a:solidFill>
                  <a:latin typeface="Arial" panose="020B0604020202020204" pitchFamily="34" charset="0"/>
                  <a:ea typeface="標楷體" panose="03000509000000000000" pitchFamily="65" charset="-120"/>
                </a:rPr>
                <a:t>Check enable to simulation</a:t>
              </a:r>
              <a:endParaRPr lang="zh-TW" altLang="en-US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2629756" y="5953159"/>
              <a:ext cx="914189" cy="26054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40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4068482" y="420728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C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6u</a:t>
            </a:r>
            <a:endParaRPr lang="zh-TW" altLang="en-US" sz="1600" dirty="0">
              <a:solidFill>
                <a:srgbClr val="FFC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1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to AMS</a:t>
            </a:r>
          </a:p>
          <a:p>
            <a:r>
              <a:rPr lang="en-US" altLang="zh-TW" dirty="0"/>
              <a:t>AMS Simulation Setup</a:t>
            </a:r>
          </a:p>
          <a:p>
            <a:pPr lvl="1"/>
            <a:r>
              <a:rPr lang="en-US" altLang="zh-TW" dirty="0"/>
              <a:t>Analog Simulation with Verilog-A Model  </a:t>
            </a:r>
          </a:p>
          <a:p>
            <a:pPr lvl="1"/>
            <a:r>
              <a:rPr lang="en-US" altLang="zh-TW" dirty="0"/>
              <a:t>Mixed-Signal Behavioral Model Simulation</a:t>
            </a:r>
          </a:p>
          <a:p>
            <a:pPr lvl="2"/>
            <a:r>
              <a:rPr lang="en-US" altLang="zh-TW" dirty="0"/>
              <a:t>Lab1: Analog Model Simulation with AMS</a:t>
            </a:r>
          </a:p>
          <a:p>
            <a:pPr lvl="2"/>
            <a:r>
              <a:rPr lang="en-US" altLang="zh-TW" dirty="0"/>
              <a:t>Lab2: Mixed-Signal Model Simulation with AMS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TW" dirty="0"/>
              <a:t>Lab3: 2-bit ADC with Verilog-AMS</a:t>
            </a:r>
          </a:p>
        </p:txBody>
      </p:sp>
    </p:spTree>
    <p:extLst>
      <p:ext uri="{BB962C8B-B14F-4D97-AF65-F5344CB8AC3E}">
        <p14:creationId xmlns:p14="http://schemas.microsoft.com/office/powerpoint/2010/main" val="191748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Save Output Nodes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477429" y="2186899"/>
            <a:ext cx="3085017" cy="840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144653" indent="-144653" algn="l" rtl="0" fontAlgn="base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charset="2"/>
              <a:buChar char="p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13416" indent="-120545" algn="l" rtl="0" fontAlgn="base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482180" indent="-96437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674688" indent="-952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866775" indent="-952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060795" indent="-964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charset="0"/>
              <a:buChar char="»"/>
              <a:defRPr kumimoji="1" sz="844">
                <a:solidFill>
                  <a:schemeClr val="tx1"/>
                </a:solidFill>
                <a:latin typeface="+mn-lt"/>
                <a:ea typeface="+mn-ea"/>
              </a:defRPr>
            </a:lvl6pPr>
            <a:lvl7pPr marL="1253666" indent="-964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charset="0"/>
              <a:buChar char="»"/>
              <a:defRPr kumimoji="1" sz="844">
                <a:solidFill>
                  <a:schemeClr val="tx1"/>
                </a:solidFill>
                <a:latin typeface="+mn-lt"/>
                <a:ea typeface="+mn-ea"/>
              </a:defRPr>
            </a:lvl7pPr>
            <a:lvl8pPr marL="1446538" indent="-964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charset="0"/>
              <a:buChar char="»"/>
              <a:defRPr kumimoji="1" sz="844">
                <a:solidFill>
                  <a:schemeClr val="tx1"/>
                </a:solidFill>
                <a:latin typeface="+mn-lt"/>
                <a:ea typeface="+mn-ea"/>
              </a:defRPr>
            </a:lvl8pPr>
            <a:lvl9pPr marL="1639410" indent="-964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charset="0"/>
              <a:buChar char="»"/>
              <a:defRPr kumimoji="1" sz="844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kern="0" dirty="0"/>
              <a:t>To Be Plotted: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TW" kern="0" dirty="0"/>
              <a:t>Select on </a:t>
            </a:r>
            <a:r>
              <a:rPr lang="en-US" altLang="zh-TW" b="1" kern="0" dirty="0"/>
              <a:t>line or node</a:t>
            </a:r>
            <a:endParaRPr lang="en-US" altLang="zh-TW" kern="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TW" kern="0" dirty="0"/>
              <a:t>Press </a:t>
            </a:r>
            <a:r>
              <a:rPr lang="en-US" altLang="zh-TW" b="1" kern="0" dirty="0"/>
              <a:t>Esc</a:t>
            </a:r>
            <a:r>
              <a:rPr lang="en-US" altLang="zh-TW" kern="0" dirty="0"/>
              <a:t> to cancel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2872" t="24226" r="44667" b="31996"/>
          <a:stretch/>
        </p:blipFill>
        <p:spPr>
          <a:xfrm>
            <a:off x="633844" y="1398006"/>
            <a:ext cx="4461699" cy="3415128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4791808" y="3027285"/>
            <a:ext cx="3791945" cy="1546354"/>
            <a:chOff x="4449283" y="2836073"/>
            <a:chExt cx="4134471" cy="173756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9767" y="3295931"/>
              <a:ext cx="3353987" cy="1277709"/>
            </a:xfrm>
            <a:prstGeom prst="rect">
              <a:avLst/>
            </a:prstGeom>
          </p:spPr>
        </p:pic>
        <p:cxnSp>
          <p:nvCxnSpPr>
            <p:cNvPr id="8" name="直線單箭頭接點 7"/>
            <p:cNvCxnSpPr/>
            <p:nvPr/>
          </p:nvCxnSpPr>
          <p:spPr>
            <a:xfrm>
              <a:off x="4449283" y="2836073"/>
              <a:ext cx="1729575" cy="858938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/>
        </p:nvGrpSpPr>
        <p:grpSpPr>
          <a:xfrm>
            <a:off x="2381413" y="4563910"/>
            <a:ext cx="3924713" cy="1957540"/>
            <a:chOff x="2026895" y="4321853"/>
            <a:chExt cx="4279232" cy="2199597"/>
          </a:xfrm>
        </p:grpSpPr>
        <p:cxnSp>
          <p:nvCxnSpPr>
            <p:cNvPr id="10" name="直線單箭頭接點 9"/>
            <p:cNvCxnSpPr/>
            <p:nvPr/>
          </p:nvCxnSpPr>
          <p:spPr>
            <a:xfrm flipH="1">
              <a:off x="5291091" y="4560566"/>
              <a:ext cx="1015036" cy="597872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6895" y="4321853"/>
              <a:ext cx="3083791" cy="2199597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 bwMode="auto">
            <a:xfrm>
              <a:off x="3179031" y="5483658"/>
              <a:ext cx="1827976" cy="86387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52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Submit the Simulation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kern="0" dirty="0"/>
              <a:t>Execute the simulation job with Run</a:t>
            </a:r>
          </a:p>
          <a:p>
            <a:r>
              <a:rPr lang="en-US" altLang="zh-TW" kern="0" dirty="0"/>
              <a:t>Tools </a:t>
            </a:r>
            <a:r>
              <a:rPr lang="zh-TW" altLang="en-US" kern="0" dirty="0"/>
              <a:t>→ </a:t>
            </a:r>
            <a:r>
              <a:rPr lang="en-US" altLang="zh-TW" kern="0" dirty="0"/>
              <a:t>Results</a:t>
            </a:r>
            <a:r>
              <a:rPr lang="zh-TW" altLang="en-US" kern="0" dirty="0"/>
              <a:t> </a:t>
            </a:r>
            <a:r>
              <a:rPr lang="en-US" altLang="zh-TW" kern="0" dirty="0"/>
              <a:t>Brower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2430394"/>
            <a:ext cx="5467478" cy="40197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439520" y="3724190"/>
            <a:ext cx="1551472" cy="1645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133074" y="4146034"/>
            <a:ext cx="320683" cy="2468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29666" y="3609758"/>
            <a:ext cx="35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585908" y="4063925"/>
            <a:ext cx="57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31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 to AMS</a:t>
            </a:r>
          </a:p>
          <a:p>
            <a:r>
              <a:rPr lang="en-US" altLang="zh-TW" dirty="0"/>
              <a:t>AMS Simulation Setup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Analog Simulation with Verilog-A Model  </a:t>
            </a:r>
          </a:p>
          <a:p>
            <a:pPr lvl="1"/>
            <a:r>
              <a:rPr lang="en-US" altLang="zh-TW" dirty="0"/>
              <a:t>Mixed-Signal Behavioral Model Simulation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Lab1: Analog Model Simulation with AMS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Lab2: Mixed-Signal Model Simulation with AMS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Lab3: 2-bit ADC with Verilog-AMS</a:t>
            </a:r>
          </a:p>
        </p:txBody>
      </p:sp>
    </p:spTree>
    <p:extLst>
      <p:ext uri="{BB962C8B-B14F-4D97-AF65-F5344CB8AC3E}">
        <p14:creationId xmlns:p14="http://schemas.microsoft.com/office/powerpoint/2010/main" val="116695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Verilog Cells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Create library</a:t>
            </a: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Create cell view &amp; symbol 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Verilog-A models</a:t>
            </a:r>
          </a:p>
          <a:p>
            <a:pPr lvl="1">
              <a:spcBef>
                <a:spcPts val="0"/>
              </a:spcBef>
            </a:pPr>
            <a:r>
              <a:rPr lang="en-US" altLang="zh-TW" sz="1600" dirty="0"/>
              <a:t>Verilog models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Schematic</a:t>
            </a:r>
          </a:p>
          <a:p>
            <a:pPr lvl="1">
              <a:spcBef>
                <a:spcPts val="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endParaRPr lang="en-US" altLang="zh-TW" sz="1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Set ADE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9083" y="1369894"/>
            <a:ext cx="2691252" cy="511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群組 4"/>
          <p:cNvGrpSpPr/>
          <p:nvPr/>
        </p:nvGrpSpPr>
        <p:grpSpPr>
          <a:xfrm>
            <a:off x="633845" y="2731008"/>
            <a:ext cx="5127362" cy="3661649"/>
            <a:chOff x="410127" y="2640048"/>
            <a:chExt cx="5351080" cy="383795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27" y="3389731"/>
              <a:ext cx="4953953" cy="3088270"/>
            </a:xfrm>
            <a:prstGeom prst="rect">
              <a:avLst/>
            </a:prstGeom>
          </p:spPr>
        </p:pic>
        <p:cxnSp>
          <p:nvCxnSpPr>
            <p:cNvPr id="7" name="直線單箭頭接點 6"/>
            <p:cNvCxnSpPr/>
            <p:nvPr/>
          </p:nvCxnSpPr>
          <p:spPr>
            <a:xfrm flipH="1">
              <a:off x="4893271" y="2640048"/>
              <a:ext cx="867936" cy="658774"/>
            </a:xfrm>
            <a:prstGeom prst="straightConnector1">
              <a:avLst/>
            </a:prstGeom>
            <a:noFill/>
            <a:ln w="76200" cap="flat" cmpd="sng" algn="ctr">
              <a:solidFill>
                <a:srgbClr val="BBE0E3">
                  <a:lumMod val="50000"/>
                </a:srgbClr>
              </a:solidFill>
              <a:prstDash val="solid"/>
              <a:tailEnd type="triangle"/>
            </a:ln>
            <a:effectLst/>
          </p:spPr>
        </p:cxnSp>
      </p:grpSp>
      <p:grpSp>
        <p:nvGrpSpPr>
          <p:cNvPr id="8" name="群組 7"/>
          <p:cNvGrpSpPr/>
          <p:nvPr/>
        </p:nvGrpSpPr>
        <p:grpSpPr>
          <a:xfrm>
            <a:off x="4273518" y="3864155"/>
            <a:ext cx="2473357" cy="2433655"/>
            <a:chOff x="4165600" y="3783553"/>
            <a:chExt cx="2581275" cy="2550833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5600" y="5086611"/>
              <a:ext cx="2581275" cy="1247775"/>
            </a:xfrm>
            <a:prstGeom prst="rect">
              <a:avLst/>
            </a:prstGeom>
            <a:ln w="57150">
              <a:solidFill>
                <a:srgbClr val="BBE0E3">
                  <a:lumMod val="50000"/>
                </a:srgb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直線單箭頭接點 9"/>
            <p:cNvCxnSpPr/>
            <p:nvPr/>
          </p:nvCxnSpPr>
          <p:spPr>
            <a:xfrm>
              <a:off x="5326102" y="3783553"/>
              <a:ext cx="433967" cy="1115901"/>
            </a:xfrm>
            <a:prstGeom prst="straightConnector1">
              <a:avLst/>
            </a:prstGeom>
            <a:noFill/>
            <a:ln w="76200" cap="flat" cmpd="sng" algn="ctr">
              <a:solidFill>
                <a:srgbClr val="BBE0E3">
                  <a:lumMod val="50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1" name="矩形 10"/>
          <p:cNvSpPr/>
          <p:nvPr/>
        </p:nvSpPr>
        <p:spPr bwMode="auto">
          <a:xfrm>
            <a:off x="2824542" y="4211515"/>
            <a:ext cx="674796" cy="1234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4000">
              <a:solidFill>
                <a:srgbClr val="00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917434" y="1992660"/>
            <a:ext cx="814550" cy="2174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4000">
              <a:solidFill>
                <a:srgbClr val="00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917434" y="2389732"/>
            <a:ext cx="814550" cy="2174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4000">
              <a:solidFill>
                <a:srgbClr val="000000"/>
              </a:solidFill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3323492" y="2101408"/>
            <a:ext cx="3525716" cy="19342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526496" y="2589165"/>
            <a:ext cx="152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cell name must be the same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Hierarchy – AMS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kern="0" dirty="0"/>
              <a:t>Before creating the top schematic cell (add instance and connection), creating a </a:t>
            </a:r>
            <a:r>
              <a:rPr lang="en-US" altLang="zh-TW" sz="2400" kern="0" dirty="0" err="1"/>
              <a:t>config</a:t>
            </a:r>
            <a:r>
              <a:rPr lang="en-US" altLang="zh-TW" sz="2400" kern="0" dirty="0"/>
              <a:t> view for AMS simulation</a:t>
            </a:r>
            <a:endParaRPr lang="en-US" altLang="zh-TW" sz="2000" kern="0" dirty="0"/>
          </a:p>
          <a:p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890909" y="2277169"/>
            <a:ext cx="2119442" cy="986728"/>
          </a:xfrm>
          <a:prstGeom prst="ellipse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Top Cell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&lt;schematic&gt;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633845" y="3864864"/>
            <a:ext cx="2119442" cy="986728"/>
          </a:xfrm>
          <a:prstGeom prst="ellipse">
            <a:avLst/>
          </a:prstGeom>
          <a:gradFill rotWithShape="1">
            <a:gsLst>
              <a:gs pos="0">
                <a:srgbClr val="00B0F0">
                  <a:tint val="50000"/>
                  <a:satMod val="300000"/>
                </a:srgbClr>
              </a:gs>
              <a:gs pos="35000">
                <a:srgbClr val="00B0F0">
                  <a:tint val="37000"/>
                  <a:satMod val="300000"/>
                </a:srgbClr>
              </a:gs>
              <a:gs pos="100000">
                <a:srgbClr val="00B0F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0F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Cell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instance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&lt;Verilog-A&gt;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4261705" y="5335460"/>
            <a:ext cx="2119442" cy="986728"/>
          </a:xfrm>
          <a:prstGeom prst="ellipse">
            <a:avLst/>
          </a:prstGeom>
          <a:gradFill rotWithShape="1">
            <a:gsLst>
              <a:gs pos="0">
                <a:srgbClr val="333399">
                  <a:tint val="50000"/>
                  <a:satMod val="300000"/>
                </a:srgbClr>
              </a:gs>
              <a:gs pos="35000">
                <a:srgbClr val="333399">
                  <a:tint val="37000"/>
                  <a:satMod val="300000"/>
                </a:srgbClr>
              </a:gs>
              <a:gs pos="100000">
                <a:srgbClr val="33339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Cell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instance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&lt;Verilog-AMS&gt;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5632501" y="3864864"/>
            <a:ext cx="2119442" cy="986728"/>
          </a:xfrm>
          <a:prstGeom prst="ellipse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Cell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instance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&lt;schematic&gt;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接點 7"/>
          <p:cNvCxnSpPr>
            <a:stCxn id="4" idx="4"/>
            <a:endCxn id="5" idx="0"/>
          </p:cNvCxnSpPr>
          <p:nvPr/>
        </p:nvCxnSpPr>
        <p:spPr>
          <a:xfrm flipH="1">
            <a:off x="1693566" y="3263897"/>
            <a:ext cx="2257064" cy="600967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" name="直線接點 8"/>
          <p:cNvCxnSpPr>
            <a:stCxn id="4" idx="4"/>
            <a:endCxn id="7" idx="0"/>
          </p:cNvCxnSpPr>
          <p:nvPr/>
        </p:nvCxnSpPr>
        <p:spPr>
          <a:xfrm>
            <a:off x="3950630" y="3263897"/>
            <a:ext cx="2741592" cy="600967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" name="直線接點 9"/>
          <p:cNvCxnSpPr>
            <a:stCxn id="6" idx="0"/>
            <a:endCxn id="7" idx="4"/>
          </p:cNvCxnSpPr>
          <p:nvPr/>
        </p:nvCxnSpPr>
        <p:spPr>
          <a:xfrm flipV="1">
            <a:off x="5321426" y="4851592"/>
            <a:ext cx="1370796" cy="48386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1" name="橢圓 10"/>
          <p:cNvSpPr/>
          <p:nvPr/>
        </p:nvSpPr>
        <p:spPr>
          <a:xfrm>
            <a:off x="3133173" y="3864864"/>
            <a:ext cx="2119442" cy="986728"/>
          </a:xfrm>
          <a:prstGeom prst="ellipse">
            <a:avLst/>
          </a:prstGeom>
          <a:gradFill rotWithShape="1">
            <a:gsLst>
              <a:gs pos="0">
                <a:srgbClr val="B1F1C8">
                  <a:tint val="50000"/>
                  <a:satMod val="300000"/>
                </a:srgbClr>
              </a:gs>
              <a:gs pos="35000">
                <a:srgbClr val="B1F1C8">
                  <a:tint val="37000"/>
                  <a:satMod val="300000"/>
                </a:srgbClr>
              </a:gs>
              <a:gs pos="100000">
                <a:srgbClr val="B1F1C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1F1C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Cell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instance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&lt;functional&gt;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2" name="直線接點 11"/>
          <p:cNvCxnSpPr>
            <a:stCxn id="4" idx="4"/>
            <a:endCxn id="11" idx="0"/>
          </p:cNvCxnSpPr>
          <p:nvPr/>
        </p:nvCxnSpPr>
        <p:spPr>
          <a:xfrm>
            <a:off x="3950630" y="3263897"/>
            <a:ext cx="242264" cy="600967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3" name="橢圓 12"/>
          <p:cNvSpPr/>
          <p:nvPr/>
        </p:nvSpPr>
        <p:spPr>
          <a:xfrm>
            <a:off x="6761033" y="5335460"/>
            <a:ext cx="2119442" cy="986728"/>
          </a:xfrm>
          <a:prstGeom prst="ellipse">
            <a:avLst/>
          </a:prstGeom>
          <a:gradFill rotWithShape="1">
            <a:gsLst>
              <a:gs pos="0">
                <a:srgbClr val="00B0F0">
                  <a:tint val="50000"/>
                  <a:satMod val="300000"/>
                </a:srgbClr>
              </a:gs>
              <a:gs pos="35000">
                <a:srgbClr val="00B0F0">
                  <a:tint val="37000"/>
                  <a:satMod val="300000"/>
                </a:srgbClr>
              </a:gs>
              <a:gs pos="100000">
                <a:srgbClr val="00B0F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B0F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Cell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instance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&lt;Verilog-A&gt;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4" name="直線接點 13"/>
          <p:cNvCxnSpPr>
            <a:stCxn id="13" idx="0"/>
            <a:endCxn id="7" idx="4"/>
          </p:cNvCxnSpPr>
          <p:nvPr/>
        </p:nvCxnSpPr>
        <p:spPr>
          <a:xfrm flipH="1" flipV="1">
            <a:off x="6692222" y="4851592"/>
            <a:ext cx="1128532" cy="48386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49600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Create </a:t>
            </a:r>
            <a:r>
              <a:rPr lang="en-US" altLang="zh-TW" dirty="0" err="1"/>
              <a:t>Config</a:t>
            </a:r>
            <a:r>
              <a:rPr lang="en-US" altLang="zh-TW" dirty="0"/>
              <a:t> View for Simulation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kern="0" dirty="0"/>
              <a:t>The mixed-signal simulation hierarchy is controlled by </a:t>
            </a:r>
            <a:r>
              <a:rPr lang="en-US" altLang="zh-TW" sz="2400" b="1" kern="0" dirty="0"/>
              <a:t>Hierarchy-Editor</a:t>
            </a:r>
          </a:p>
          <a:p>
            <a:pPr lvl="1"/>
            <a:r>
              <a:rPr lang="en-US" altLang="zh-TW" sz="2000" kern="0" dirty="0"/>
              <a:t>It must have to be defined in the </a:t>
            </a:r>
            <a:r>
              <a:rPr lang="en-US" altLang="zh-TW" sz="2000" b="1" kern="0" dirty="0" err="1">
                <a:solidFill>
                  <a:schemeClr val="hlink"/>
                </a:solidFill>
              </a:rPr>
              <a:t>config</a:t>
            </a:r>
            <a:r>
              <a:rPr lang="en-US" altLang="zh-TW" sz="2000" kern="0" dirty="0"/>
              <a:t> cell view.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03" y="2642928"/>
            <a:ext cx="3335726" cy="3537213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074700" y="3357144"/>
            <a:ext cx="1977108" cy="56224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4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74700" y="3930383"/>
            <a:ext cx="1580868" cy="2489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4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487467" y="2876347"/>
            <a:ext cx="4277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Cell name is top schematic cell for simulation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87467" y="4152145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Choose </a:t>
            </a:r>
            <a:r>
              <a:rPr lang="en-US" altLang="zh-TW" sz="1600" b="1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config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type 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4051808" y="3194583"/>
            <a:ext cx="539677" cy="27182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10" name="直線單箭頭接點 9"/>
          <p:cNvCxnSpPr/>
          <p:nvPr/>
        </p:nvCxnSpPr>
        <p:spPr>
          <a:xfrm>
            <a:off x="3647270" y="4085515"/>
            <a:ext cx="828639" cy="12472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272820" y="5838415"/>
            <a:ext cx="557941" cy="26654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4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02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New Configuration</a:t>
            </a:r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22" y="1392645"/>
            <a:ext cx="2647392" cy="3277993"/>
          </a:xfrm>
          <a:prstGeom prst="rect">
            <a:avLst/>
          </a:prstGeom>
        </p:spPr>
      </p:pic>
      <p:sp>
        <p:nvSpPr>
          <p:cNvPr id="24" name="Rectangle 1030"/>
          <p:cNvSpPr>
            <a:spLocks noChangeArrowheads="1"/>
          </p:cNvSpPr>
          <p:nvPr/>
        </p:nvSpPr>
        <p:spPr bwMode="auto">
          <a:xfrm>
            <a:off x="1846991" y="4345704"/>
            <a:ext cx="538069" cy="16982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4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Rectangle 1030"/>
          <p:cNvSpPr>
            <a:spLocks noChangeArrowheads="1"/>
          </p:cNvSpPr>
          <p:nvPr/>
        </p:nvSpPr>
        <p:spPr bwMode="auto">
          <a:xfrm>
            <a:off x="1087816" y="2080879"/>
            <a:ext cx="1944944" cy="1776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4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602425" y="1663685"/>
            <a:ext cx="2760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Select schematic view of top cell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2385060" y="4575076"/>
            <a:ext cx="2833419" cy="1619412"/>
            <a:chOff x="2151087" y="4797153"/>
            <a:chExt cx="3419081" cy="1917520"/>
          </a:xfrm>
        </p:grpSpPr>
        <p:sp>
          <p:nvSpPr>
            <p:cNvPr id="28" name="矩形 8"/>
            <p:cNvSpPr>
              <a:spLocks noChangeArrowheads="1"/>
            </p:cNvSpPr>
            <p:nvPr/>
          </p:nvSpPr>
          <p:spPr bwMode="auto">
            <a:xfrm>
              <a:off x="3876675" y="6059488"/>
              <a:ext cx="304800" cy="179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algn="l">
                <a:spcBef>
                  <a:spcPct val="20000"/>
                </a:spcBef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 algn="l">
                <a:spcBef>
                  <a:spcPct val="20000"/>
                </a:spcBef>
                <a:buClr>
                  <a:srgbClr val="00CC00"/>
                </a:buClr>
                <a:buFont typeface="Wingdings" panose="05000000000000000000" pitchFamily="2" charset="2"/>
                <a:buChar char="Ø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5060" y="5105177"/>
              <a:ext cx="3185108" cy="1609496"/>
            </a:xfrm>
            <a:prstGeom prst="rect">
              <a:avLst/>
            </a:prstGeom>
          </p:spPr>
        </p:pic>
        <p:cxnSp>
          <p:nvCxnSpPr>
            <p:cNvPr id="30" name="直線單箭頭接點 29"/>
            <p:cNvCxnSpPr/>
            <p:nvPr/>
          </p:nvCxnSpPr>
          <p:spPr>
            <a:xfrm>
              <a:off x="2151087" y="4797153"/>
              <a:ext cx="656768" cy="41561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sp>
          <p:nvSpPr>
            <p:cNvPr id="31" name="Rectangle 1030"/>
            <p:cNvSpPr>
              <a:spLocks noChangeArrowheads="1"/>
            </p:cNvSpPr>
            <p:nvPr/>
          </p:nvSpPr>
          <p:spPr bwMode="auto">
            <a:xfrm>
              <a:off x="3057830" y="6232453"/>
              <a:ext cx="479698" cy="2188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 algn="l">
                <a:spcBef>
                  <a:spcPct val="20000"/>
                </a:spcBef>
                <a:buClr>
                  <a:srgbClr val="00CC00"/>
                </a:buClr>
                <a:buFont typeface="Wingdings" panose="05000000000000000000" pitchFamily="2" charset="2"/>
                <a:buChar char="Ø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32" name="Rectangle 1030"/>
            <p:cNvSpPr>
              <a:spLocks noChangeArrowheads="1"/>
            </p:cNvSpPr>
            <p:nvPr/>
          </p:nvSpPr>
          <p:spPr bwMode="auto">
            <a:xfrm>
              <a:off x="3057829" y="5559386"/>
              <a:ext cx="2365593" cy="2367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 algn="l">
                <a:spcBef>
                  <a:spcPct val="20000"/>
                </a:spcBef>
                <a:buClr>
                  <a:srgbClr val="00CC00"/>
                </a:buClr>
                <a:buFont typeface="Wingdings" panose="05000000000000000000" pitchFamily="2" charset="2"/>
                <a:buChar char="Ø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2657655" y="5973337"/>
              <a:ext cx="24380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rPr>
                <a:t>Select AMS simulator in template</a:t>
              </a:r>
              <a:endPara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4405575" y="1392645"/>
            <a:ext cx="4042919" cy="4487010"/>
            <a:chOff x="3960795" y="1044629"/>
            <a:chExt cx="4878582" cy="5312998"/>
          </a:xfrm>
        </p:grpSpPr>
        <p:grpSp>
          <p:nvGrpSpPr>
            <p:cNvPr id="35" name="群組 34"/>
            <p:cNvGrpSpPr/>
            <p:nvPr/>
          </p:nvGrpSpPr>
          <p:grpSpPr>
            <a:xfrm>
              <a:off x="3960795" y="1044629"/>
              <a:ext cx="4878582" cy="5312998"/>
              <a:chOff x="3960795" y="1044629"/>
              <a:chExt cx="4878582" cy="5312998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5491" y="1044629"/>
                <a:ext cx="3554871" cy="4396216"/>
              </a:xfrm>
              <a:prstGeom prst="rect">
                <a:avLst/>
              </a:prstGeom>
            </p:spPr>
          </p:pic>
          <p:cxnSp>
            <p:nvCxnSpPr>
              <p:cNvPr id="38" name="直線單箭頭接點 37"/>
              <p:cNvCxnSpPr/>
              <p:nvPr/>
            </p:nvCxnSpPr>
            <p:spPr>
              <a:xfrm flipV="1">
                <a:off x="5195152" y="5559388"/>
                <a:ext cx="901039" cy="798239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39" name="文字方塊 38"/>
              <p:cNvSpPr txBox="1"/>
              <p:nvPr/>
            </p:nvSpPr>
            <p:spPr>
              <a:xfrm>
                <a:off x="6297266" y="2193346"/>
                <a:ext cx="2542111" cy="400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標楷體" panose="03000509000000000000" pitchFamily="65" charset="-120"/>
                  </a:rPr>
                  <a:t>change to </a:t>
                </a: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標楷體" panose="03000509000000000000" pitchFamily="65" charset="-120"/>
                  </a:rPr>
                  <a:t>your</a:t>
                </a:r>
                <a:r>
                  <a:rPr kumimoji="0" lang="en-US" altLang="zh-TW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標楷體" panose="03000509000000000000" pitchFamily="65" charset="-120"/>
                  </a:rPr>
                  <a:t> library</a:t>
                </a:r>
                <a:endParaRPr kumimoji="0" lang="zh-TW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40" name="Rectangle 1030"/>
              <p:cNvSpPr>
                <a:spLocks noChangeArrowheads="1"/>
              </p:cNvSpPr>
              <p:nvPr/>
            </p:nvSpPr>
            <p:spPr bwMode="auto">
              <a:xfrm>
                <a:off x="5500500" y="2546337"/>
                <a:ext cx="3104030" cy="8209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Blip>
                    <a:blip r:embed="rId3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標楷體" panose="03000509000000000000" pitchFamily="65" charset="-12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rgbClr val="00CC00"/>
                  </a:buClr>
                  <a:buFont typeface="Wingdings" panose="05000000000000000000" pitchFamily="2" charset="2"/>
                  <a:buChar char="Ø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標楷體" panose="03000509000000000000" pitchFamily="65" charset="-12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標楷體" panose="03000509000000000000" pitchFamily="65" charset="-12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標楷體" panose="03000509000000000000" pitchFamily="65" charset="-12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標楷體" panose="03000509000000000000" pitchFamily="65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標楷體" panose="03000509000000000000" pitchFamily="65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標楷體" panose="03000509000000000000" pitchFamily="65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標楷體" panose="03000509000000000000" pitchFamily="65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標楷體" panose="03000509000000000000" pitchFamily="65" charset="-12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3960795" y="2861317"/>
                <a:ext cx="1400850" cy="364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標楷體" panose="03000509000000000000" pitchFamily="65" charset="-120"/>
                  </a:rPr>
                  <a:t>Bottom view</a:t>
                </a: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36" name="Rectangle 1030"/>
            <p:cNvSpPr>
              <a:spLocks noChangeArrowheads="1"/>
            </p:cNvSpPr>
            <p:nvPr/>
          </p:nvSpPr>
          <p:spPr bwMode="auto">
            <a:xfrm>
              <a:off x="6050683" y="5045421"/>
              <a:ext cx="376261" cy="1997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 algn="l">
                <a:spcBef>
                  <a:spcPct val="20000"/>
                </a:spcBef>
                <a:buClr>
                  <a:srgbClr val="00CC00"/>
                </a:buClr>
                <a:buFont typeface="Wingdings" panose="05000000000000000000" pitchFamily="2" charset="2"/>
                <a:buChar char="Ø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36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Configuration Setting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73" y="1523671"/>
            <a:ext cx="4382496" cy="515028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290590" y="3187475"/>
            <a:ext cx="2596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The hierarchy-editor will list all cells and views in the cell bindings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Rectangle 1030"/>
          <p:cNvSpPr>
            <a:spLocks noChangeArrowheads="1"/>
          </p:cNvSpPr>
          <p:nvPr/>
        </p:nvSpPr>
        <p:spPr bwMode="auto">
          <a:xfrm>
            <a:off x="586689" y="3195558"/>
            <a:ext cx="4256536" cy="147102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4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32225" t="12576" r="54142" b="51008"/>
          <a:stretch/>
        </p:blipFill>
        <p:spPr>
          <a:xfrm>
            <a:off x="4738083" y="4538157"/>
            <a:ext cx="3538411" cy="20593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/>
          <p:cNvSpPr txBox="1"/>
          <p:nvPr/>
        </p:nvSpPr>
        <p:spPr>
          <a:xfrm>
            <a:off x="6211956" y="4112274"/>
            <a:ext cx="2596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Must to save and </a:t>
            </a:r>
            <a:r>
              <a:rPr lang="en-US" altLang="zh-TW" sz="14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recompute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!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Rectangle 1030"/>
          <p:cNvSpPr>
            <a:spLocks noChangeArrowheads="1"/>
          </p:cNvSpPr>
          <p:nvPr/>
        </p:nvSpPr>
        <p:spPr bwMode="auto">
          <a:xfrm>
            <a:off x="6470713" y="4718842"/>
            <a:ext cx="207178" cy="25623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4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030"/>
          <p:cNvSpPr>
            <a:spLocks noChangeArrowheads="1"/>
          </p:cNvSpPr>
          <p:nvPr/>
        </p:nvSpPr>
        <p:spPr bwMode="auto">
          <a:xfrm>
            <a:off x="5100951" y="4713086"/>
            <a:ext cx="239344" cy="19381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4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04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Simulation Tool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Finish create 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pPr lvl="1"/>
            <a:r>
              <a:rPr lang="en-US" altLang="zh-TW" dirty="0"/>
              <a:t>Click </a:t>
            </a:r>
            <a:r>
              <a:rPr lang="en-US" altLang="zh-TW" dirty="0" err="1"/>
              <a:t>config</a:t>
            </a:r>
            <a:r>
              <a:rPr lang="en-US" altLang="zh-TW" dirty="0"/>
              <a:t> at library manager to open simulation tool</a:t>
            </a:r>
          </a:p>
          <a:p>
            <a:pPr lvl="1"/>
            <a:r>
              <a:rPr lang="en-US" altLang="zh-TW" dirty="0"/>
              <a:t>The simulation steps are the same as analog</a:t>
            </a:r>
          </a:p>
          <a:p>
            <a:pPr lvl="2"/>
            <a:r>
              <a:rPr lang="en-US" altLang="zh-TW" dirty="0"/>
              <a:t>Except give input information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30" y="2936631"/>
            <a:ext cx="3783523" cy="353688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8" y="3316223"/>
            <a:ext cx="3286870" cy="2878201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696205" y="4289058"/>
            <a:ext cx="1300232" cy="11541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5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endParaRPr kumimoji="0" lang="zh-TW" altLang="en-US" sz="4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72359" y="2936631"/>
            <a:ext cx="1129866" cy="17521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5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endParaRPr kumimoji="0" lang="zh-TW" altLang="en-US" sz="4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675878" y="2591223"/>
            <a:ext cx="2306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Confirm the title has “</a:t>
            </a:r>
            <a:r>
              <a:rPr lang="en-US" altLang="zh-TW" sz="1400" dirty="0" err="1">
                <a:solidFill>
                  <a:srgbClr val="FF0000"/>
                </a:solidFill>
              </a:rPr>
              <a:t>config</a:t>
            </a:r>
            <a:r>
              <a:rPr lang="en-US" altLang="zh-TW" sz="1400" dirty="0">
                <a:solidFill>
                  <a:srgbClr val="FF0000"/>
                </a:solidFill>
              </a:rPr>
              <a:t>”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8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Digital Stimulus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behavioral or functional view for the stimulus block</a:t>
            </a:r>
          </a:p>
          <a:p>
            <a:pPr lvl="1"/>
            <a:r>
              <a:rPr lang="en-US" altLang="zh-TW" dirty="0"/>
              <a:t>The stimulus (Verilog) could be created to symbol view as the same procedure with digital cell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13" y="3253142"/>
            <a:ext cx="3855027" cy="2374182"/>
          </a:xfrm>
          <a:prstGeom prst="rect">
            <a:avLst/>
          </a:prstGeom>
        </p:spPr>
      </p:pic>
      <p:sp>
        <p:nvSpPr>
          <p:cNvPr id="5" name="Rectangle 1030"/>
          <p:cNvSpPr>
            <a:spLocks noChangeArrowheads="1"/>
          </p:cNvSpPr>
          <p:nvPr/>
        </p:nvSpPr>
        <p:spPr bwMode="auto">
          <a:xfrm>
            <a:off x="2423112" y="3195558"/>
            <a:ext cx="3855027" cy="251944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zh-TW" altLang="en-US" sz="4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3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to AMS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AMS Simulation Setup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Analog Simulation with Verilog-A Model  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Mixed-Signal Behavioral Model Simulation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Lab1: Analog Model Simulation with AMS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Lab2: Mixed-Signal Model Simulation with AMS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Lab3: 2-bit ADC with Verilog-AMS</a:t>
            </a:r>
          </a:p>
        </p:txBody>
      </p:sp>
    </p:spTree>
    <p:extLst>
      <p:ext uri="{BB962C8B-B14F-4D97-AF65-F5344CB8AC3E}">
        <p14:creationId xmlns:p14="http://schemas.microsoft.com/office/powerpoint/2010/main" val="3647624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Analog Stimulus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analog stimulus can be added as circuit instance 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15580"/>
          <a:stretch/>
        </p:blipFill>
        <p:spPr>
          <a:xfrm>
            <a:off x="1916996" y="2515035"/>
            <a:ext cx="2392080" cy="358291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592007" y="4097084"/>
            <a:ext cx="509960" cy="418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17335" y="2176481"/>
            <a:ext cx="1799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</a:rPr>
              <a:t>Add Instance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31215" y="4357515"/>
            <a:ext cx="1056235" cy="174043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endParaRPr kumimoji="0" lang="zh-TW" altLang="en-US" sz="4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1220" y="4396733"/>
            <a:ext cx="106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Set voltage &amp; frequency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840" y="3196462"/>
            <a:ext cx="3651153" cy="240189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71220" y="2473035"/>
            <a:ext cx="140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Choose </a:t>
            </a:r>
            <a:r>
              <a:rPr lang="en-US" altLang="zh-TW" sz="1600" dirty="0" err="1">
                <a:solidFill>
                  <a:srgbClr val="FF0000"/>
                </a:solidFill>
              </a:rPr>
              <a:t>analogLib</a:t>
            </a:r>
            <a:r>
              <a:rPr lang="en-US" altLang="zh-TW" sz="16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&amp; </a:t>
            </a:r>
            <a:r>
              <a:rPr lang="en-US" altLang="zh-TW" sz="1600" dirty="0" err="1">
                <a:solidFill>
                  <a:srgbClr val="FF0000"/>
                </a:solidFill>
              </a:rPr>
              <a:t>vpulse</a:t>
            </a:r>
            <a:r>
              <a:rPr lang="en-US" altLang="zh-TW" sz="1600" dirty="0">
                <a:solidFill>
                  <a:srgbClr val="FF0000"/>
                </a:solidFill>
              </a:rPr>
              <a:t> cell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187480" y="2724566"/>
            <a:ext cx="1588324" cy="57946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endParaRPr kumimoji="0" lang="zh-TW" altLang="en-US" sz="4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3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Setup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Simulator</a:t>
            </a:r>
            <a:r>
              <a:rPr lang="zh-TW" altLang="en-US" dirty="0"/>
              <a:t> </a:t>
            </a:r>
            <a:r>
              <a:rPr lang="en-US" altLang="zh-TW" dirty="0"/>
              <a:t>choose</a:t>
            </a:r>
            <a:r>
              <a:rPr lang="zh-TW" altLang="en-US" dirty="0"/>
              <a:t> </a:t>
            </a:r>
            <a:r>
              <a:rPr lang="en-US" altLang="zh-TW" dirty="0"/>
              <a:t>AMS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Analysis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Tran analysis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Set simulation time and enable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Outputs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Save all or select on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Run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Waveform viewer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77" y="1912937"/>
            <a:ext cx="3584123" cy="2572433"/>
          </a:xfrm>
          <a:prstGeom prst="rect">
            <a:avLst/>
          </a:prstGeom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255077" y="2036064"/>
            <a:ext cx="2775041" cy="22253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endParaRPr kumimoji="0" lang="zh-TW" altLang="en-US" sz="4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772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 to AMS</a:t>
            </a:r>
          </a:p>
          <a:p>
            <a:r>
              <a:rPr lang="en-US" altLang="zh-TW" dirty="0"/>
              <a:t>AMS Simulation Setup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Analog Simulation with Verilog-A Model  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Mixed-Signal Behavioral Model Simulation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TW" dirty="0"/>
              <a:t>Lab1: Analog Model Simulation with AMS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Lab2: Mixed-Signal Model Simulation with AMS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Lab3: 2-bit ADC with Verilog-AMS</a:t>
            </a:r>
          </a:p>
        </p:txBody>
      </p:sp>
    </p:spTree>
    <p:extLst>
      <p:ext uri="{BB962C8B-B14F-4D97-AF65-F5344CB8AC3E}">
        <p14:creationId xmlns:p14="http://schemas.microsoft.com/office/powerpoint/2010/main" val="2343928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PLL Analog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Verilog-A models are given</a:t>
            </a:r>
          </a:p>
          <a:p>
            <a:pPr lvl="1"/>
            <a:r>
              <a:rPr lang="en-US" altLang="zh-TW" sz="2000" dirty="0">
                <a:solidFill>
                  <a:srgbClr val="0000FF"/>
                </a:solidFill>
              </a:rPr>
              <a:t>PFD, CP, LF, VCO, sin2plus, divider</a:t>
            </a:r>
          </a:p>
          <a:p>
            <a:r>
              <a:rPr lang="en-US" altLang="zh-TW" dirty="0"/>
              <a:t>Import the Verilog-A models and setup ADE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851340"/>
            <a:ext cx="6288941" cy="351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56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Additional Description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TW" kern="0" dirty="0"/>
              <a:t>Connection</a:t>
            </a:r>
          </a:p>
          <a:p>
            <a:pPr lvl="1">
              <a:defRPr/>
            </a:pPr>
            <a:r>
              <a:rPr lang="en-US" altLang="zh-TW" sz="2000" b="1" kern="0" dirty="0"/>
              <a:t>Connect </a:t>
            </a:r>
            <a:r>
              <a:rPr lang="en-US" altLang="zh-TW" sz="2000" b="1" i="1" u="sng" kern="0" dirty="0"/>
              <a:t>up</a:t>
            </a:r>
            <a:r>
              <a:rPr lang="en-US" altLang="zh-TW" sz="2000" b="1" i="1" kern="0" dirty="0"/>
              <a:t> (</a:t>
            </a:r>
            <a:r>
              <a:rPr lang="en-US" altLang="zh-TW" sz="2000" b="1" i="1" kern="0" dirty="0" err="1">
                <a:solidFill>
                  <a:srgbClr val="990000"/>
                </a:solidFill>
              </a:rPr>
              <a:t>sigout_A</a:t>
            </a:r>
            <a:r>
              <a:rPr lang="en-US" altLang="zh-TW" sz="2000" b="1" i="1" kern="0" dirty="0"/>
              <a:t>)</a:t>
            </a:r>
            <a:r>
              <a:rPr lang="en-US" altLang="zh-TW" sz="2000" b="1" kern="0" dirty="0"/>
              <a:t> signal of </a:t>
            </a:r>
            <a:r>
              <a:rPr lang="en-US" altLang="zh-TW" sz="2000" b="1" i="1" u="sng" kern="0" dirty="0"/>
              <a:t>PFD</a:t>
            </a:r>
            <a:r>
              <a:rPr lang="en-US" altLang="zh-TW" sz="2000" b="1" kern="0" dirty="0"/>
              <a:t> to </a:t>
            </a:r>
            <a:r>
              <a:rPr lang="en-US" altLang="zh-TW" sz="2000" b="1" i="1" u="sng" kern="0" dirty="0" err="1">
                <a:solidFill>
                  <a:srgbClr val="990000"/>
                </a:solidFill>
              </a:rPr>
              <a:t>siginc</a:t>
            </a:r>
            <a:r>
              <a:rPr lang="en-US" altLang="zh-TW" sz="2000" b="1" kern="0" dirty="0"/>
              <a:t> signal of </a:t>
            </a:r>
            <a:r>
              <a:rPr lang="en-US" altLang="zh-TW" sz="2000" b="1" i="1" u="sng" kern="0" dirty="0"/>
              <a:t>CP</a:t>
            </a:r>
          </a:p>
          <a:p>
            <a:pPr lvl="1">
              <a:defRPr/>
            </a:pPr>
            <a:r>
              <a:rPr lang="en-US" altLang="zh-TW" sz="2000" b="1" kern="0" dirty="0"/>
              <a:t>Connect </a:t>
            </a:r>
            <a:r>
              <a:rPr lang="en-US" altLang="zh-TW" sz="2000" b="1" i="1" u="sng" kern="0" dirty="0" err="1"/>
              <a:t>dn</a:t>
            </a:r>
            <a:r>
              <a:rPr lang="en-US" altLang="zh-TW" sz="2000" b="1" i="1" kern="0" dirty="0"/>
              <a:t> (</a:t>
            </a:r>
            <a:r>
              <a:rPr lang="en-US" altLang="zh-TW" sz="2000" b="1" i="1" kern="0" dirty="0" err="1">
                <a:solidFill>
                  <a:srgbClr val="990000"/>
                </a:solidFill>
              </a:rPr>
              <a:t>sigout_B</a:t>
            </a:r>
            <a:r>
              <a:rPr lang="en-US" altLang="zh-TW" sz="2000" b="1" i="1" kern="0" dirty="0"/>
              <a:t>)</a:t>
            </a:r>
            <a:r>
              <a:rPr lang="en-US" altLang="zh-TW" sz="2000" b="1" kern="0" dirty="0"/>
              <a:t> signal of </a:t>
            </a:r>
            <a:r>
              <a:rPr lang="en-US" altLang="zh-TW" sz="2000" b="1" i="1" u="sng" kern="0" dirty="0"/>
              <a:t>PFD</a:t>
            </a:r>
            <a:r>
              <a:rPr lang="en-US" altLang="zh-TW" sz="2000" b="1" kern="0" dirty="0"/>
              <a:t> to </a:t>
            </a:r>
            <a:r>
              <a:rPr lang="en-US" altLang="zh-TW" sz="2000" b="1" i="1" u="sng" kern="0" dirty="0" err="1">
                <a:solidFill>
                  <a:srgbClr val="990000"/>
                </a:solidFill>
              </a:rPr>
              <a:t>sigdec</a:t>
            </a:r>
            <a:r>
              <a:rPr lang="en-US" altLang="zh-TW" sz="2000" b="1" kern="0" dirty="0"/>
              <a:t> signal of </a:t>
            </a:r>
            <a:r>
              <a:rPr lang="en-US" altLang="zh-TW" sz="2000" b="1" i="1" u="sng" kern="0" dirty="0"/>
              <a:t>CP</a:t>
            </a:r>
          </a:p>
          <a:p>
            <a:pPr lvl="1">
              <a:defRPr/>
            </a:pPr>
            <a:r>
              <a:rPr lang="en-US" altLang="zh-TW" sz="2000" b="1" kern="0" dirty="0"/>
              <a:t>Connect </a:t>
            </a:r>
            <a:r>
              <a:rPr lang="en-US" altLang="zh-TW" sz="2000" b="1" i="1" kern="0" dirty="0">
                <a:solidFill>
                  <a:srgbClr val="990000"/>
                </a:solidFill>
              </a:rPr>
              <a:t>in</a:t>
            </a:r>
            <a:r>
              <a:rPr lang="en-US" altLang="zh-TW" sz="2000" b="1" i="1" kern="0" dirty="0"/>
              <a:t> </a:t>
            </a:r>
            <a:r>
              <a:rPr lang="en-US" altLang="zh-TW" sz="2000" b="1" kern="0" dirty="0"/>
              <a:t>signal of </a:t>
            </a:r>
            <a:r>
              <a:rPr lang="en-US" altLang="zh-TW" sz="2000" b="1" i="1" kern="0" dirty="0">
                <a:solidFill>
                  <a:srgbClr val="990000"/>
                </a:solidFill>
              </a:rPr>
              <a:t>divider</a:t>
            </a:r>
            <a:r>
              <a:rPr lang="en-US" altLang="zh-TW" sz="2000" b="1" kern="0" dirty="0"/>
              <a:t> to </a:t>
            </a:r>
            <a:r>
              <a:rPr lang="en-US" altLang="zh-TW" sz="2000" b="1" i="1" kern="0" dirty="0">
                <a:solidFill>
                  <a:srgbClr val="990000"/>
                </a:solidFill>
              </a:rPr>
              <a:t>sin2pulse</a:t>
            </a:r>
            <a:endParaRPr lang="en-US" altLang="zh-TW" sz="2000" b="1" i="1" u="sng" kern="0" dirty="0"/>
          </a:p>
          <a:p>
            <a:pPr lvl="1">
              <a:defRPr/>
            </a:pPr>
            <a:r>
              <a:rPr lang="en-US" altLang="zh-TW" sz="2000" b="1" kern="0" dirty="0"/>
              <a:t>Charge pump(CP)</a:t>
            </a:r>
          </a:p>
          <a:p>
            <a:pPr lvl="2">
              <a:defRPr/>
            </a:pPr>
            <a:r>
              <a:rPr lang="en-US" altLang="zh-TW" sz="1800" kern="0" dirty="0"/>
              <a:t>Connect </a:t>
            </a:r>
            <a:r>
              <a:rPr lang="en-US" altLang="zh-TW" sz="1800" b="1" kern="0" dirty="0" err="1"/>
              <a:t>vsrc</a:t>
            </a:r>
            <a:r>
              <a:rPr lang="en-US" altLang="zh-TW" sz="1800" kern="0" dirty="0"/>
              <a:t> to </a:t>
            </a:r>
            <a:r>
              <a:rPr lang="en-US" altLang="zh-TW" sz="1800" b="1" kern="0" dirty="0"/>
              <a:t>GND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VDD = 1.8V</a:t>
            </a:r>
            <a:r>
              <a:rPr lang="zh-TW" altLang="en-US" kern="0" dirty="0"/>
              <a:t>　</a:t>
            </a:r>
            <a:r>
              <a:rPr lang="en-US" altLang="zh-TW" kern="0" dirty="0"/>
              <a:t>GND = 0V</a:t>
            </a:r>
          </a:p>
          <a:p>
            <a:pPr>
              <a:defRPr/>
            </a:pPr>
            <a:r>
              <a:rPr lang="en-US" altLang="zh-TW" dirty="0"/>
              <a:t>Simulator: </a:t>
            </a:r>
            <a:r>
              <a:rPr lang="en-US" altLang="zh-TW" b="1" dirty="0" err="1"/>
              <a:t>spectre</a:t>
            </a:r>
            <a:endParaRPr lang="en-US" altLang="zh-TW" b="1" kern="0" dirty="0"/>
          </a:p>
          <a:p>
            <a:pPr>
              <a:defRPr/>
            </a:pPr>
            <a:r>
              <a:rPr lang="en-US" altLang="zh-TW" kern="0" dirty="0"/>
              <a:t>Input</a:t>
            </a:r>
          </a:p>
          <a:p>
            <a:pPr lvl="1">
              <a:defRPr/>
            </a:pPr>
            <a:r>
              <a:rPr lang="en-US" altLang="zh-TW" sz="2200" b="1" kern="0" dirty="0"/>
              <a:t>Fin=50M Hz : Set the ADE Stimuli </a:t>
            </a:r>
          </a:p>
          <a:p>
            <a:pPr>
              <a:defRPr/>
            </a:pPr>
            <a:r>
              <a:rPr lang="en-US" altLang="zh-TW" kern="0" dirty="0"/>
              <a:t>Simulation time ≧ 6μs</a:t>
            </a:r>
          </a:p>
          <a:p>
            <a:pPr lvl="1">
              <a:defRPr/>
            </a:pPr>
            <a:r>
              <a:rPr lang="en-US" altLang="zh-TW" sz="2000" kern="0" dirty="0"/>
              <a:t>Related to the lock time of PLL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8707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Show the waveform of </a:t>
            </a:r>
            <a:r>
              <a:rPr lang="en-US" altLang="zh-TW" dirty="0" err="1"/>
              <a:t>vctrl</a:t>
            </a:r>
            <a:r>
              <a:rPr lang="en-US" altLang="zh-TW" dirty="0"/>
              <a:t> signal and schematic view</a:t>
            </a: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92080" y="2267712"/>
            <a:ext cx="8090417" cy="1965530"/>
            <a:chOff x="132309" y="1691671"/>
            <a:chExt cx="8802741" cy="22332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09" y="2029424"/>
              <a:ext cx="5788996" cy="18954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132309" y="1691671"/>
              <a:ext cx="2214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TW" kern="0" dirty="0">
                  <a:solidFill>
                    <a:schemeClr val="accent1">
                      <a:lumMod val="50000"/>
                    </a:schemeClr>
                  </a:solidFill>
                </a:rPr>
                <a:t>Top schematic cell</a:t>
              </a: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H="1">
              <a:off x="4537108" y="2159792"/>
              <a:ext cx="996520" cy="32798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5518730" y="1908979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Observe the waveform of </a:t>
              </a:r>
              <a:r>
                <a:rPr lang="en-US" altLang="zh-TW" dirty="0" err="1">
                  <a:solidFill>
                    <a:srgbClr val="FF0000"/>
                  </a:solidFill>
                </a:rPr>
                <a:t>Vctrl</a:t>
              </a:r>
              <a:r>
                <a:rPr lang="en-US" altLang="zh-TW" dirty="0">
                  <a:solidFill>
                    <a:srgbClr val="FF0000"/>
                  </a:solidFill>
                </a:rPr>
                <a:t> 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19340"/>
          <a:stretch/>
        </p:blipFill>
        <p:spPr>
          <a:xfrm>
            <a:off x="5047944" y="4314925"/>
            <a:ext cx="3835430" cy="207563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42971" y="3945593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TW" kern="0" dirty="0">
                <a:solidFill>
                  <a:schemeClr val="accent1">
                    <a:lumMod val="50000"/>
                  </a:schemeClr>
                </a:solidFill>
              </a:rPr>
              <a:t>Open Results</a:t>
            </a:r>
            <a:r>
              <a:rPr lang="zh-TW" altLang="en-US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kern="0" dirty="0">
                <a:solidFill>
                  <a:schemeClr val="accent1">
                    <a:lumMod val="50000"/>
                  </a:schemeClr>
                </a:solidFill>
              </a:rPr>
              <a:t>Brower</a:t>
            </a:r>
          </a:p>
        </p:txBody>
      </p:sp>
    </p:spTree>
    <p:extLst>
      <p:ext uri="{BB962C8B-B14F-4D97-AF65-F5344CB8AC3E}">
        <p14:creationId xmlns:p14="http://schemas.microsoft.com/office/powerpoint/2010/main" val="2869023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 to AMS</a:t>
            </a:r>
          </a:p>
          <a:p>
            <a:r>
              <a:rPr lang="en-US" altLang="zh-TW" dirty="0"/>
              <a:t>AMS Simulation Setup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Analog Simulation with Verilog-A Model  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Mixed-Signal Behavioral Model Simulation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Lab1: Analog Model Simulation with AMS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TW" dirty="0"/>
              <a:t>Lab2: Mixed-Signal Model Simulation with AMS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Lab3: 2-bit ADC with Verilog-AMS</a:t>
            </a:r>
          </a:p>
        </p:txBody>
      </p:sp>
    </p:spTree>
    <p:extLst>
      <p:ext uri="{BB962C8B-B14F-4D97-AF65-F5344CB8AC3E}">
        <p14:creationId xmlns:p14="http://schemas.microsoft.com/office/powerpoint/2010/main" val="4273651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PLL Mixed-Signal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models are given</a:t>
            </a:r>
          </a:p>
          <a:p>
            <a:pPr lvl="1"/>
            <a:r>
              <a:rPr lang="en-US" altLang="zh-TW" sz="2000" dirty="0">
                <a:solidFill>
                  <a:srgbClr val="0000FF"/>
                </a:solidFill>
              </a:rPr>
              <a:t>Analog model (Verilog-A): PFD, CP, LF, VCO, sin2plus</a:t>
            </a:r>
          </a:p>
          <a:p>
            <a:pPr lvl="1"/>
            <a:r>
              <a:rPr lang="en-US" altLang="zh-TW" sz="2000" dirty="0">
                <a:solidFill>
                  <a:srgbClr val="0000FF"/>
                </a:solidFill>
              </a:rPr>
              <a:t>Digital model (Verilog): divider</a:t>
            </a:r>
            <a:endParaRPr lang="en-US" altLang="zh-TW" dirty="0"/>
          </a:p>
          <a:p>
            <a:r>
              <a:rPr lang="en-US" altLang="zh-TW" dirty="0"/>
              <a:t>Import all models and create a </a:t>
            </a:r>
            <a:r>
              <a:rPr lang="en-US" altLang="zh-TW" dirty="0" err="1"/>
              <a:t>testbench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sz="2000" dirty="0" err="1">
                <a:solidFill>
                  <a:srgbClr val="0000FF"/>
                </a:solidFill>
              </a:rPr>
              <a:t>Testbench</a:t>
            </a:r>
            <a:r>
              <a:rPr lang="en-US" altLang="zh-TW" sz="2000" dirty="0">
                <a:solidFill>
                  <a:srgbClr val="0000FF"/>
                </a:solidFill>
              </a:rPr>
              <a:t> : generate </a:t>
            </a:r>
            <a:r>
              <a:rPr lang="en-US" altLang="zh-TW" sz="2000" dirty="0" err="1">
                <a:solidFill>
                  <a:srgbClr val="FF0000"/>
                </a:solidFill>
              </a:rPr>
              <a:t>rst</a:t>
            </a:r>
            <a:r>
              <a:rPr lang="en-US" altLang="zh-TW" sz="2000" dirty="0">
                <a:solidFill>
                  <a:srgbClr val="0000FF"/>
                </a:solidFill>
              </a:rPr>
              <a:t> signal for divider</a:t>
            </a:r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2" y="3441625"/>
            <a:ext cx="5429820" cy="30506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53056" y="5685036"/>
            <a:ext cx="1243584" cy="51210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E2E221"/>
                </a:solidFill>
              </a:rPr>
              <a:t>Test bench</a:t>
            </a:r>
            <a:endParaRPr lang="zh-TW" altLang="en-US" sz="1400" dirty="0">
              <a:solidFill>
                <a:srgbClr val="E2E221"/>
              </a:solidFill>
            </a:endParaRPr>
          </a:p>
        </p:txBody>
      </p:sp>
      <p:cxnSp>
        <p:nvCxnSpPr>
          <p:cNvPr id="10" name="肘形接點 9"/>
          <p:cNvCxnSpPr/>
          <p:nvPr/>
        </p:nvCxnSpPr>
        <p:spPr>
          <a:xfrm flipV="1">
            <a:off x="3506577" y="5755529"/>
            <a:ext cx="845967" cy="211335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506577" y="5966864"/>
            <a:ext cx="41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rs</a:t>
            </a:r>
            <a:r>
              <a:rPr lang="en-US" altLang="zh-TW" dirty="0" err="1">
                <a:solidFill>
                  <a:srgbClr val="FF0000"/>
                </a:solidFill>
              </a:rPr>
              <a:t>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12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Additional Description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TW" kern="0" dirty="0"/>
              <a:t>Connection</a:t>
            </a:r>
          </a:p>
          <a:p>
            <a:pPr lvl="1">
              <a:defRPr/>
            </a:pPr>
            <a:r>
              <a:rPr lang="en-US" altLang="zh-TW" sz="2000" b="1" kern="0" dirty="0"/>
              <a:t>Connect </a:t>
            </a:r>
            <a:r>
              <a:rPr lang="en-US" altLang="zh-TW" sz="2000" b="1" i="1" u="sng" kern="0" dirty="0"/>
              <a:t>up</a:t>
            </a:r>
            <a:r>
              <a:rPr lang="en-US" altLang="zh-TW" sz="2000" b="1" i="1" kern="0" dirty="0"/>
              <a:t> (</a:t>
            </a:r>
            <a:r>
              <a:rPr lang="en-US" altLang="zh-TW" sz="2000" b="1" i="1" kern="0" dirty="0" err="1">
                <a:solidFill>
                  <a:srgbClr val="990000"/>
                </a:solidFill>
              </a:rPr>
              <a:t>sigout_A</a:t>
            </a:r>
            <a:r>
              <a:rPr lang="en-US" altLang="zh-TW" sz="2000" b="1" i="1" kern="0" dirty="0"/>
              <a:t>)</a:t>
            </a:r>
            <a:r>
              <a:rPr lang="en-US" altLang="zh-TW" sz="2000" b="1" kern="0" dirty="0"/>
              <a:t> signal of </a:t>
            </a:r>
            <a:r>
              <a:rPr lang="en-US" altLang="zh-TW" sz="2000" b="1" i="1" u="sng" kern="0" dirty="0"/>
              <a:t>PFD</a:t>
            </a:r>
            <a:r>
              <a:rPr lang="en-US" altLang="zh-TW" sz="2000" b="1" kern="0" dirty="0"/>
              <a:t> to </a:t>
            </a:r>
            <a:r>
              <a:rPr lang="en-US" altLang="zh-TW" sz="2000" b="1" i="1" u="sng" kern="0" dirty="0" err="1">
                <a:solidFill>
                  <a:srgbClr val="990000"/>
                </a:solidFill>
              </a:rPr>
              <a:t>siginc</a:t>
            </a:r>
            <a:r>
              <a:rPr lang="en-US" altLang="zh-TW" sz="2000" b="1" kern="0" dirty="0"/>
              <a:t> signal of </a:t>
            </a:r>
            <a:r>
              <a:rPr lang="en-US" altLang="zh-TW" sz="2000" b="1" i="1" u="sng" kern="0" dirty="0"/>
              <a:t>CP</a:t>
            </a:r>
          </a:p>
          <a:p>
            <a:pPr lvl="1">
              <a:defRPr/>
            </a:pPr>
            <a:r>
              <a:rPr lang="en-US" altLang="zh-TW" sz="2000" b="1" kern="0" dirty="0"/>
              <a:t>Connect </a:t>
            </a:r>
            <a:r>
              <a:rPr lang="en-US" altLang="zh-TW" sz="2000" b="1" i="1" u="sng" kern="0" dirty="0" err="1"/>
              <a:t>dn</a:t>
            </a:r>
            <a:r>
              <a:rPr lang="en-US" altLang="zh-TW" sz="2000" b="1" i="1" kern="0" dirty="0"/>
              <a:t> (</a:t>
            </a:r>
            <a:r>
              <a:rPr lang="en-US" altLang="zh-TW" sz="2000" b="1" i="1" kern="0" dirty="0" err="1">
                <a:solidFill>
                  <a:srgbClr val="990000"/>
                </a:solidFill>
              </a:rPr>
              <a:t>sigout_B</a:t>
            </a:r>
            <a:r>
              <a:rPr lang="en-US" altLang="zh-TW" sz="2000" b="1" i="1" kern="0" dirty="0"/>
              <a:t>)</a:t>
            </a:r>
            <a:r>
              <a:rPr lang="en-US" altLang="zh-TW" sz="2000" b="1" kern="0" dirty="0"/>
              <a:t> signal of </a:t>
            </a:r>
            <a:r>
              <a:rPr lang="en-US" altLang="zh-TW" sz="2000" b="1" i="1" u="sng" kern="0" dirty="0"/>
              <a:t>PFD</a:t>
            </a:r>
            <a:r>
              <a:rPr lang="en-US" altLang="zh-TW" sz="2000" b="1" kern="0" dirty="0"/>
              <a:t> to </a:t>
            </a:r>
            <a:r>
              <a:rPr lang="en-US" altLang="zh-TW" sz="2000" b="1" i="1" u="sng" kern="0" dirty="0" err="1">
                <a:solidFill>
                  <a:srgbClr val="990000"/>
                </a:solidFill>
              </a:rPr>
              <a:t>sigdec</a:t>
            </a:r>
            <a:r>
              <a:rPr lang="en-US" altLang="zh-TW" sz="2000" b="1" kern="0" dirty="0"/>
              <a:t> signal of </a:t>
            </a:r>
            <a:r>
              <a:rPr lang="en-US" altLang="zh-TW" sz="2000" b="1" i="1" u="sng" kern="0" dirty="0"/>
              <a:t>CP</a:t>
            </a:r>
          </a:p>
          <a:p>
            <a:pPr lvl="1">
              <a:defRPr/>
            </a:pPr>
            <a:r>
              <a:rPr lang="en-US" altLang="zh-TW" sz="2000" b="1" kern="0" dirty="0"/>
              <a:t>Connect </a:t>
            </a:r>
            <a:r>
              <a:rPr lang="en-US" altLang="zh-TW" sz="2000" b="1" i="1" kern="0" dirty="0">
                <a:solidFill>
                  <a:srgbClr val="990000"/>
                </a:solidFill>
              </a:rPr>
              <a:t>in</a:t>
            </a:r>
            <a:r>
              <a:rPr lang="en-US" altLang="zh-TW" sz="2000" b="1" i="1" kern="0" dirty="0"/>
              <a:t> </a:t>
            </a:r>
            <a:r>
              <a:rPr lang="en-US" altLang="zh-TW" sz="2000" b="1" kern="0" dirty="0"/>
              <a:t>signal of </a:t>
            </a:r>
            <a:r>
              <a:rPr lang="en-US" altLang="zh-TW" sz="2000" b="1" i="1" kern="0" dirty="0">
                <a:solidFill>
                  <a:srgbClr val="990000"/>
                </a:solidFill>
              </a:rPr>
              <a:t>divider</a:t>
            </a:r>
            <a:r>
              <a:rPr lang="en-US" altLang="zh-TW" sz="2000" b="1" kern="0" dirty="0"/>
              <a:t> to </a:t>
            </a:r>
            <a:r>
              <a:rPr lang="en-US" altLang="zh-TW" sz="2000" b="1" i="1" kern="0" dirty="0">
                <a:solidFill>
                  <a:srgbClr val="990000"/>
                </a:solidFill>
              </a:rPr>
              <a:t>sin2pulse</a:t>
            </a:r>
            <a:endParaRPr lang="en-US" altLang="zh-TW" sz="2000" b="1" i="1" u="sng" kern="0" dirty="0"/>
          </a:p>
          <a:p>
            <a:pPr lvl="1">
              <a:defRPr/>
            </a:pPr>
            <a:r>
              <a:rPr lang="en-US" altLang="zh-TW" sz="2000" b="1" kern="0" dirty="0"/>
              <a:t>Charge pump(CP)</a:t>
            </a:r>
          </a:p>
          <a:p>
            <a:pPr lvl="2">
              <a:defRPr/>
            </a:pPr>
            <a:r>
              <a:rPr lang="en-US" altLang="zh-TW" sz="1800" kern="0" dirty="0"/>
              <a:t>Connect </a:t>
            </a:r>
            <a:r>
              <a:rPr lang="en-US" altLang="zh-TW" sz="1800" b="1" kern="0" dirty="0" err="1"/>
              <a:t>vsrc</a:t>
            </a:r>
            <a:r>
              <a:rPr lang="en-US" altLang="zh-TW" sz="1800" kern="0" dirty="0"/>
              <a:t> to </a:t>
            </a:r>
            <a:r>
              <a:rPr lang="en-US" altLang="zh-TW" sz="1800" b="1" kern="0" dirty="0"/>
              <a:t>GND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VDD = 1.8V</a:t>
            </a:r>
            <a:r>
              <a:rPr lang="zh-TW" altLang="en-US" kern="0" dirty="0"/>
              <a:t>　</a:t>
            </a:r>
            <a:r>
              <a:rPr lang="en-US" altLang="zh-TW" kern="0" dirty="0"/>
              <a:t>GND = 0V</a:t>
            </a:r>
          </a:p>
          <a:p>
            <a:pPr>
              <a:defRPr/>
            </a:pPr>
            <a:r>
              <a:rPr lang="en-US" altLang="zh-TW" dirty="0"/>
              <a:t>Simulator: </a:t>
            </a:r>
            <a:r>
              <a:rPr lang="en-US" altLang="zh-TW" b="1" dirty="0"/>
              <a:t>AMS</a:t>
            </a:r>
            <a:endParaRPr lang="en-US" altLang="zh-TW" b="1" kern="0" dirty="0"/>
          </a:p>
          <a:p>
            <a:pPr>
              <a:defRPr/>
            </a:pPr>
            <a:r>
              <a:rPr lang="en-US" altLang="zh-TW" kern="0" dirty="0"/>
              <a:t>Input</a:t>
            </a:r>
          </a:p>
          <a:p>
            <a:pPr lvl="1">
              <a:defRPr/>
            </a:pPr>
            <a:r>
              <a:rPr lang="en-US" altLang="zh-TW" sz="2200" b="1" kern="0" dirty="0"/>
              <a:t>Fin=50M Hz, Adding voltage source instance</a:t>
            </a:r>
          </a:p>
          <a:p>
            <a:pPr>
              <a:defRPr/>
            </a:pPr>
            <a:r>
              <a:rPr lang="en-US" altLang="zh-TW" kern="0" dirty="0"/>
              <a:t>Simulation time ≧ 6μs</a:t>
            </a:r>
          </a:p>
          <a:p>
            <a:pPr lvl="1">
              <a:defRPr/>
            </a:pPr>
            <a:r>
              <a:rPr lang="en-US" altLang="zh-TW" sz="2000" kern="0" dirty="0"/>
              <a:t>Related to the lock time of PLL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981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Show the waveform of </a:t>
            </a:r>
            <a:r>
              <a:rPr lang="en-US" altLang="zh-TW" dirty="0" err="1"/>
              <a:t>vctrl</a:t>
            </a:r>
            <a:r>
              <a:rPr lang="en-US" altLang="zh-TW" dirty="0"/>
              <a:t>, output of the divider and schematic view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2" y="2667988"/>
            <a:ext cx="4713587" cy="1925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494882" y="2354549"/>
            <a:ext cx="2454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600" kern="0" dirty="0">
                <a:solidFill>
                  <a:srgbClr val="BBE0E3">
                    <a:lumMod val="50000"/>
                  </a:srgb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Top schematic </a:t>
            </a:r>
            <a:r>
              <a:rPr lang="en-US" altLang="zh-TW" sz="1600" kern="0" dirty="0" err="1">
                <a:solidFill>
                  <a:srgbClr val="BBE0E3">
                    <a:lumMod val="50000"/>
                  </a:srgb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cellview</a:t>
            </a:r>
            <a:endParaRPr lang="en-US" altLang="zh-TW" sz="1600" kern="0" dirty="0">
              <a:solidFill>
                <a:srgbClr val="BBE0E3">
                  <a:lumMod val="50000"/>
                </a:srgb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4710209" y="2726719"/>
            <a:ext cx="996520" cy="327989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7" name="文字方塊 6"/>
          <p:cNvSpPr txBox="1"/>
          <p:nvPr/>
        </p:nvSpPr>
        <p:spPr>
          <a:xfrm>
            <a:off x="5774273" y="2329467"/>
            <a:ext cx="2810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Observe the waveform of </a:t>
            </a:r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Vctrl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5050" y="4267185"/>
            <a:ext cx="23198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600" kern="0" dirty="0">
                <a:solidFill>
                  <a:srgbClr val="BBE0E3">
                    <a:lumMod val="50000"/>
                  </a:srgb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Open Results</a:t>
            </a:r>
            <a:r>
              <a:rPr lang="zh-TW" altLang="en-US" sz="1600" kern="0" dirty="0">
                <a:solidFill>
                  <a:srgbClr val="BBE0E3">
                    <a:lumMod val="50000"/>
                  </a:srgb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600" kern="0" dirty="0">
                <a:solidFill>
                  <a:srgbClr val="BBE0E3">
                    <a:lumMod val="50000"/>
                  </a:srgb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Brower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11739"/>
          <a:stretch/>
        </p:blipFill>
        <p:spPr>
          <a:xfrm>
            <a:off x="4710209" y="4650828"/>
            <a:ext cx="3467612" cy="1743679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1058267" y="3921369"/>
            <a:ext cx="339710" cy="750224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1" name="矩形 10"/>
          <p:cNvSpPr/>
          <p:nvPr/>
        </p:nvSpPr>
        <p:spPr>
          <a:xfrm>
            <a:off x="879779" y="4650828"/>
            <a:ext cx="19208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Observe the output of </a:t>
            </a:r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divider.v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2800620" y="4762223"/>
            <a:ext cx="1845289" cy="180992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89043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AMS Designer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Top-down system-on-chip simulation for complex mixed-signal designs</a:t>
            </a:r>
          </a:p>
          <a:p>
            <a:r>
              <a:rPr lang="en-US" altLang="zh-TW" dirty="0"/>
              <a:t>A single executable simulator incorporating the fastest in digital and most flexible analog simulation capability</a:t>
            </a:r>
          </a:p>
          <a:p>
            <a:pPr lvl="1"/>
            <a:r>
              <a:rPr lang="en-US" altLang="zh-TW" dirty="0"/>
              <a:t>Digital: NC-Sim</a:t>
            </a:r>
          </a:p>
          <a:p>
            <a:pPr lvl="1"/>
            <a:r>
              <a:rPr lang="en-US" altLang="zh-TW" dirty="0"/>
              <a:t>Analog: </a:t>
            </a:r>
            <a:r>
              <a:rPr lang="en-US" altLang="zh-TW" dirty="0" err="1"/>
              <a:t>Spectre</a:t>
            </a:r>
            <a:endParaRPr lang="en-US" altLang="zh-TW" dirty="0"/>
          </a:p>
          <a:p>
            <a:r>
              <a:rPr lang="en-US" altLang="zh-TW" dirty="0"/>
              <a:t>Simulation of complex designs incorporating any and all of the following:</a:t>
            </a:r>
          </a:p>
          <a:p>
            <a:pPr lvl="1"/>
            <a:r>
              <a:rPr lang="en-US" altLang="zh-TW" dirty="0"/>
              <a:t>Verilog, VHDL</a:t>
            </a:r>
          </a:p>
          <a:p>
            <a:pPr lvl="1"/>
            <a:r>
              <a:rPr lang="en-US" altLang="zh-TW" dirty="0"/>
              <a:t>Verilog-A, Verilog-AMS, VHDL-AMS</a:t>
            </a:r>
          </a:p>
          <a:p>
            <a:pPr lvl="1"/>
            <a:r>
              <a:rPr lang="en-US" altLang="zh-TW" dirty="0" err="1"/>
              <a:t>Spectre</a:t>
            </a:r>
            <a:endParaRPr lang="en-US" altLang="zh-TW" dirty="0"/>
          </a:p>
          <a:p>
            <a:pPr lvl="1"/>
            <a:r>
              <a:rPr lang="en-US" altLang="zh-TW" dirty="0"/>
              <a:t>SPICE</a:t>
            </a:r>
          </a:p>
          <a:p>
            <a:pPr lvl="1"/>
            <a:r>
              <a:rPr lang="en-US" altLang="zh-TW" dirty="0"/>
              <a:t>Composer schematics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2322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 to AMS</a:t>
            </a:r>
          </a:p>
          <a:p>
            <a:r>
              <a:rPr lang="en-US" altLang="zh-TW" dirty="0"/>
              <a:t>AMS Simulation Setup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Analog Simulation with Verilog-A Model  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Mixed-Signal Behavioral Model Simulation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Lab1: Analog Model Simulation with AMS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Lab2: Mixed-Signal Model Simulation with AMS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TW" dirty="0"/>
              <a:t>Lab3: 2-bit ADC with Verilog-AMS</a:t>
            </a:r>
          </a:p>
        </p:txBody>
      </p:sp>
    </p:spTree>
    <p:extLst>
      <p:ext uri="{BB962C8B-B14F-4D97-AF65-F5344CB8AC3E}">
        <p14:creationId xmlns:p14="http://schemas.microsoft.com/office/powerpoint/2010/main" val="2302854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Description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07" y="1882866"/>
            <a:ext cx="3379176" cy="423657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37542" y="1819513"/>
            <a:ext cx="281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Vref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= 8V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98362" y="2522192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7V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898362" y="2973531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6V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98362" y="3423247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5V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920982" y="3865349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4V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87607" y="4383362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3V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887607" y="4747487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2V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87607" y="5208506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1V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754554" y="2350312"/>
            <a:ext cx="281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input = 3.5V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048094" y="5134518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97258" y="4691139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48094" y="3852563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81469" y="3643895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269491" y="3490006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082650" y="3312525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320327" y="3135043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387935" y="3752899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387935" y="3557572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1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387935" y="3956984"/>
            <a:ext cx="54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4166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: AMS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45" y="1604962"/>
            <a:ext cx="2762250" cy="301942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24562" y="2655451"/>
            <a:ext cx="1849108" cy="22253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endParaRPr kumimoji="0" lang="zh-TW" altLang="en-US" sz="4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28" name="Picture 4" descr="未提供說明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261" y="1837614"/>
            <a:ext cx="5391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827256" y="2599311"/>
            <a:ext cx="1665214" cy="38253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algn="l">
              <a:spcBef>
                <a:spcPct val="20000"/>
              </a:spcBef>
              <a:buClr>
                <a:srgbClr val="00CC00"/>
              </a:buClr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endParaRPr kumimoji="0" lang="zh-TW" altLang="en-US" sz="4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5492470" y="2786173"/>
            <a:ext cx="1108211" cy="71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600681" y="2655451"/>
            <a:ext cx="281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Support output </a:t>
            </a:r>
            <a:r>
              <a:rPr lang="en-US" altLang="zh-TW" sz="16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reg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endParaRPr lang="zh-TW" altLang="en-US" sz="16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129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Parameters of ADC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sin wave </a:t>
            </a:r>
          </a:p>
          <a:p>
            <a:r>
              <a:rPr lang="en-US" altLang="zh-TW" dirty="0"/>
              <a:t>Amplitude : 4V, Frequency : 25M</a:t>
            </a:r>
          </a:p>
          <a:p>
            <a:r>
              <a:rPr lang="en-US" altLang="zh-TW" dirty="0"/>
              <a:t>Output : 2 bit output </a:t>
            </a:r>
          </a:p>
          <a:p>
            <a:r>
              <a:rPr lang="en-US" altLang="zh-TW" dirty="0"/>
              <a:t>R=1k, </a:t>
            </a:r>
            <a:r>
              <a:rPr lang="en-US" altLang="zh-TW" dirty="0" err="1"/>
              <a:t>Vref</a:t>
            </a:r>
            <a:r>
              <a:rPr lang="en-US" altLang="zh-TW" dirty="0"/>
              <a:t>=4V</a:t>
            </a:r>
          </a:p>
          <a:p>
            <a:r>
              <a:rPr lang="en-US" altLang="zh-TW" dirty="0"/>
              <a:t>Analysis Type : </a:t>
            </a:r>
            <a:r>
              <a:rPr lang="en-US" altLang="zh-TW" dirty="0" err="1"/>
              <a:t>tran</a:t>
            </a:r>
            <a:r>
              <a:rPr lang="en-US" altLang="zh-TW" dirty="0"/>
              <a:t>, 100n</a:t>
            </a:r>
          </a:p>
          <a:p>
            <a:r>
              <a:rPr lang="en-US" altLang="zh-TW" dirty="0"/>
              <a:t>Simulator: </a:t>
            </a:r>
            <a:r>
              <a:rPr lang="en-US" altLang="zh-TW" b="1" dirty="0"/>
              <a:t>AMS</a:t>
            </a:r>
            <a:endParaRPr lang="en-US" altLang="zh-TW" b="1" kern="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31848"/>
              </p:ext>
            </p:extLst>
          </p:nvPr>
        </p:nvGraphicFramePr>
        <p:xfrm>
          <a:off x="5376744" y="4135627"/>
          <a:ext cx="2492372" cy="1958614"/>
        </p:xfrm>
        <a:graphic>
          <a:graphicData uri="http://schemas.openxmlformats.org/drawingml/2006/table">
            <a:tbl>
              <a:tblPr firstRow="1" bandRow="1"/>
              <a:tblGrid>
                <a:gridCol w="1305410">
                  <a:extLst>
                    <a:ext uri="{9D8B030D-6E8A-4147-A177-3AD203B41FA5}">
                      <a16:colId xmlns:a16="http://schemas.microsoft.com/office/drawing/2014/main" val="3411817947"/>
                    </a:ext>
                  </a:extLst>
                </a:gridCol>
                <a:gridCol w="1186962">
                  <a:extLst>
                    <a:ext uri="{9D8B030D-6E8A-4147-A177-3AD203B41FA5}">
                      <a16:colId xmlns:a16="http://schemas.microsoft.com/office/drawing/2014/main" val="2290588191"/>
                    </a:ext>
                  </a:extLst>
                </a:gridCol>
              </a:tblGrid>
              <a:tr h="4139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baseline="0" dirty="0"/>
                        <a:t>B1,B0 (bit)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254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dirty="0"/>
                        <a:t>Input (V)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254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16249"/>
                  </a:ext>
                </a:extLst>
              </a:tr>
              <a:tr h="4139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dirty="0"/>
                        <a:t>00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254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dirty="0"/>
                        <a:t>0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254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87618"/>
                  </a:ext>
                </a:extLst>
              </a:tr>
              <a:tr h="3769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dirty="0"/>
                        <a:t>01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dirty="0"/>
                        <a:t>1V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047058"/>
                  </a:ext>
                </a:extLst>
              </a:tr>
              <a:tr h="3769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dirty="0"/>
                        <a:t>10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dirty="0"/>
                        <a:t>2V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936650"/>
                  </a:ext>
                </a:extLst>
              </a:tr>
              <a:tr h="3769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dirty="0"/>
                        <a:t>11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050" b="1" dirty="0"/>
                        <a:t>3V</a:t>
                      </a:r>
                      <a:endParaRPr lang="zh-TW" altLang="en-US" sz="1050" b="1" dirty="0"/>
                    </a:p>
                  </a:txBody>
                  <a:tcPr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70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30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700" kern="0" dirty="0"/>
              <a:t>Hand in:</a:t>
            </a:r>
          </a:p>
          <a:p>
            <a:pPr lvl="1"/>
            <a:r>
              <a:rPr lang="en-US" altLang="zh-TW" sz="2300" kern="0" dirty="0"/>
              <a:t>The waveform of outputs of comparators, </a:t>
            </a:r>
            <a:r>
              <a:rPr lang="en-US" altLang="zh-TW" sz="2000" dirty="0"/>
              <a:t>Encoder</a:t>
            </a:r>
            <a:r>
              <a:rPr lang="en-US" altLang="zh-TW" sz="2300" kern="0" dirty="0"/>
              <a:t> and Input </a:t>
            </a:r>
          </a:p>
          <a:p>
            <a:pPr lvl="1"/>
            <a:r>
              <a:rPr lang="en-US" altLang="zh-TW" sz="2300" kern="0" dirty="0"/>
              <a:t>Schematic </a:t>
            </a:r>
            <a:r>
              <a:rPr lang="en-US" altLang="zh-TW" sz="2300" kern="0"/>
              <a:t>cellview</a:t>
            </a:r>
            <a:endParaRPr lang="en-US" altLang="zh-TW" sz="2300" kern="0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95" y="3253915"/>
            <a:ext cx="6860425" cy="30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67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Hand 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altLang="zh-TW" dirty="0"/>
              <a:t>Please upload a compressed file includes:</a:t>
            </a:r>
          </a:p>
          <a:p>
            <a:pPr lvl="1">
              <a:defRPr/>
            </a:pPr>
            <a:r>
              <a:rPr lang="en-US" altLang="zh-TW" b="1" dirty="0"/>
              <a:t>Programming files </a:t>
            </a:r>
            <a:r>
              <a:rPr lang="en-US" altLang="zh-TW" dirty="0"/>
              <a:t>(Verilog and Verilog-A files)</a:t>
            </a:r>
          </a:p>
          <a:p>
            <a:pPr lvl="2">
              <a:defRPr/>
            </a:pPr>
            <a:r>
              <a:rPr lang="en-US" altLang="zh-TW" dirty="0"/>
              <a:t>Lab2:</a:t>
            </a:r>
            <a:r>
              <a:rPr lang="zh-TW" altLang="en-US" dirty="0"/>
              <a:t> </a:t>
            </a:r>
            <a:r>
              <a:rPr lang="en-US" altLang="zh-TW" dirty="0"/>
              <a:t>Stimuli (</a:t>
            </a:r>
            <a:r>
              <a:rPr lang="en-US" altLang="zh-TW" dirty="0" err="1"/>
              <a:t>testbench.v</a:t>
            </a:r>
            <a:r>
              <a:rPr lang="en-US" altLang="zh-TW" dirty="0"/>
              <a:t>)</a:t>
            </a:r>
          </a:p>
          <a:p>
            <a:pPr lvl="2">
              <a:defRPr/>
            </a:pPr>
            <a:r>
              <a:rPr lang="en-US" altLang="zh-TW" dirty="0"/>
              <a:t>Lab3: Encoder file(.</a:t>
            </a:r>
            <a:r>
              <a:rPr lang="en-US" altLang="zh-TW" dirty="0" err="1"/>
              <a:t>vams</a:t>
            </a:r>
            <a:r>
              <a:rPr lang="en-US" altLang="zh-TW" dirty="0"/>
              <a:t> or .v), comparator file(.</a:t>
            </a:r>
            <a:r>
              <a:rPr lang="en-US" altLang="zh-TW" dirty="0" err="1"/>
              <a:t>vams</a:t>
            </a:r>
            <a:r>
              <a:rPr lang="en-US" altLang="zh-TW" dirty="0"/>
              <a:t> or .</a:t>
            </a:r>
            <a:r>
              <a:rPr lang="en-US" altLang="zh-TW" dirty="0" err="1"/>
              <a:t>va</a:t>
            </a:r>
            <a:r>
              <a:rPr lang="en-US" altLang="zh-TW" dirty="0"/>
              <a:t>)</a:t>
            </a:r>
          </a:p>
          <a:p>
            <a:pPr lvl="1">
              <a:defRPr/>
            </a:pPr>
            <a:r>
              <a:rPr lang="en-US" altLang="zh-TW" b="1" dirty="0"/>
              <a:t>Mini report</a:t>
            </a:r>
          </a:p>
          <a:p>
            <a:pPr lvl="2">
              <a:defRPr/>
            </a:pPr>
            <a:r>
              <a:rPr lang="en-US" altLang="zh-TW" dirty="0"/>
              <a:t>Three simulation waveforms</a:t>
            </a:r>
          </a:p>
          <a:p>
            <a:pPr lvl="3">
              <a:defRPr/>
            </a:pPr>
            <a:r>
              <a:rPr lang="en-US" altLang="zh-TW" dirty="0"/>
              <a:t>Lab1: Analog</a:t>
            </a:r>
            <a:r>
              <a:rPr lang="zh-TW" altLang="en-US" dirty="0"/>
              <a:t> </a:t>
            </a:r>
            <a:r>
              <a:rPr lang="en-US" altLang="zh-TW" dirty="0"/>
              <a:t>simulation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Vctrl</a:t>
            </a:r>
            <a:r>
              <a:rPr lang="en-US" altLang="zh-TW" dirty="0"/>
              <a:t>)</a:t>
            </a:r>
          </a:p>
          <a:p>
            <a:pPr lvl="3">
              <a:defRPr/>
            </a:pPr>
            <a:r>
              <a:rPr lang="en-US" altLang="zh-TW" dirty="0"/>
              <a:t>Lab2: Mixed-signal simulation (</a:t>
            </a:r>
            <a:r>
              <a:rPr lang="en-US" altLang="zh-TW" dirty="0" err="1"/>
              <a:t>Vctrl</a:t>
            </a:r>
            <a:r>
              <a:rPr lang="en-US" altLang="zh-TW" dirty="0"/>
              <a:t> &amp; output of the divider)</a:t>
            </a:r>
          </a:p>
          <a:p>
            <a:pPr lvl="3">
              <a:defRPr/>
            </a:pPr>
            <a:r>
              <a:rPr lang="en-US" altLang="zh-TW" dirty="0"/>
              <a:t>Lab3: ADC(</a:t>
            </a:r>
            <a:r>
              <a:rPr lang="en-US" altLang="zh-TW" kern="0" dirty="0"/>
              <a:t>outputs of comparators, </a:t>
            </a:r>
            <a:r>
              <a:rPr lang="en-US" altLang="zh-TW" dirty="0"/>
              <a:t>Encoder</a:t>
            </a:r>
            <a:r>
              <a:rPr lang="en-US" altLang="zh-TW" kern="0" dirty="0"/>
              <a:t> and Input </a:t>
            </a:r>
            <a:r>
              <a:rPr lang="en-US" altLang="zh-TW" dirty="0"/>
              <a:t>)</a:t>
            </a:r>
          </a:p>
          <a:p>
            <a:pPr lvl="2">
              <a:defRPr/>
            </a:pPr>
            <a:r>
              <a:rPr lang="en-US" altLang="zh-TW" dirty="0"/>
              <a:t>Three schematic </a:t>
            </a:r>
            <a:r>
              <a:rPr lang="en-US" altLang="zh-TW" dirty="0" err="1"/>
              <a:t>cellviews</a:t>
            </a:r>
            <a:endParaRPr lang="en-US" altLang="zh-TW" dirty="0"/>
          </a:p>
          <a:p>
            <a:pPr lvl="2">
              <a:defRPr/>
            </a:pPr>
            <a:r>
              <a:rPr lang="en-US" altLang="zh-TW" dirty="0"/>
              <a:t>What you have learned from this homework</a:t>
            </a:r>
          </a:p>
          <a:p>
            <a:pPr lvl="2">
              <a:defRPr/>
            </a:pPr>
            <a:r>
              <a:rPr lang="en-US" altLang="zh-TW" dirty="0"/>
              <a:t>Questions and solutions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Deadline: 23:55, January 8, 2023</a:t>
            </a:r>
          </a:p>
        </p:txBody>
      </p:sp>
    </p:spTree>
    <p:extLst>
      <p:ext uri="{BB962C8B-B14F-4D97-AF65-F5344CB8AC3E}">
        <p14:creationId xmlns:p14="http://schemas.microsoft.com/office/powerpoint/2010/main" val="155246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AMS Designer(cont.)</a:t>
            </a:r>
            <a:endParaRPr lang="zh-TW" altLang="en-US" dirty="0"/>
          </a:p>
        </p:txBody>
      </p:sp>
      <p:sp>
        <p:nvSpPr>
          <p:cNvPr id="28" name="圓角矩形 27"/>
          <p:cNvSpPr/>
          <p:nvPr/>
        </p:nvSpPr>
        <p:spPr>
          <a:xfrm>
            <a:off x="1675311" y="1802439"/>
            <a:ext cx="2134362" cy="728092"/>
          </a:xfrm>
          <a:prstGeom prst="roundRect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NC-Sim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Digital Simulator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4807384" y="1802439"/>
            <a:ext cx="2284296" cy="728092"/>
          </a:xfrm>
          <a:prstGeom prst="roundRect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Spectre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Analog Simulator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3062749" y="3329603"/>
            <a:ext cx="2566526" cy="728092"/>
          </a:xfrm>
          <a:prstGeom prst="roundRect">
            <a:avLst/>
          </a:prstGeom>
          <a:gradFill rotWithShape="1">
            <a:gsLst>
              <a:gs pos="0">
                <a:srgbClr val="C9F0FE">
                  <a:shade val="51000"/>
                  <a:satMod val="130000"/>
                </a:srgbClr>
              </a:gs>
              <a:gs pos="80000">
                <a:srgbClr val="C9F0FE">
                  <a:shade val="93000"/>
                  <a:satMod val="130000"/>
                </a:srgbClr>
              </a:gs>
              <a:gs pos="100000">
                <a:srgbClr val="C9F0FE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AMS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Mixed-Signal Simulator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3062749" y="5488559"/>
            <a:ext cx="2566526" cy="728092"/>
          </a:xfrm>
          <a:prstGeom prst="roundRect">
            <a:avLst/>
          </a:prstGeom>
          <a:gradFill rotWithShape="1">
            <a:gsLst>
              <a:gs pos="0">
                <a:srgbClr val="C9F0FE">
                  <a:shade val="51000"/>
                  <a:satMod val="130000"/>
                </a:srgbClr>
              </a:gs>
              <a:gs pos="80000">
                <a:srgbClr val="C9F0FE">
                  <a:shade val="93000"/>
                  <a:satMod val="130000"/>
                </a:srgbClr>
              </a:gs>
              <a:gs pos="100000">
                <a:srgbClr val="C9F0FE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Waveform Display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275509" y="4244092"/>
            <a:ext cx="2125542" cy="728092"/>
          </a:xfrm>
          <a:prstGeom prst="roundRect">
            <a:avLst/>
          </a:prstGeom>
          <a:gradFill rotWithShape="1">
            <a:gsLst>
              <a:gs pos="0">
                <a:srgbClr val="333399">
                  <a:tint val="50000"/>
                  <a:satMod val="300000"/>
                </a:srgbClr>
              </a:gs>
              <a:gs pos="35000">
                <a:srgbClr val="333399">
                  <a:tint val="37000"/>
                  <a:satMod val="300000"/>
                </a:srgbClr>
              </a:gs>
              <a:gs pos="100000">
                <a:srgbClr val="33339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Mixed Language Debugger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3" name="直線單箭頭接點 32"/>
          <p:cNvCxnSpPr>
            <a:stCxn id="28" idx="2"/>
          </p:cNvCxnSpPr>
          <p:nvPr/>
        </p:nvCxnSpPr>
        <p:spPr>
          <a:xfrm>
            <a:off x="2742492" y="2530531"/>
            <a:ext cx="1005269" cy="808104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4" name="直線單箭頭接點 33"/>
          <p:cNvCxnSpPr>
            <a:stCxn id="29" idx="2"/>
          </p:cNvCxnSpPr>
          <p:nvPr/>
        </p:nvCxnSpPr>
        <p:spPr>
          <a:xfrm flipH="1">
            <a:off x="4872355" y="2530531"/>
            <a:ext cx="1077177" cy="808104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5" name="直線單箭頭接點 34"/>
          <p:cNvCxnSpPr>
            <a:stCxn id="30" idx="2"/>
            <a:endCxn id="31" idx="0"/>
          </p:cNvCxnSpPr>
          <p:nvPr/>
        </p:nvCxnSpPr>
        <p:spPr>
          <a:xfrm>
            <a:off x="4346012" y="4057695"/>
            <a:ext cx="0" cy="1430864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6" name="直線單箭頭接點 35"/>
          <p:cNvCxnSpPr>
            <a:stCxn id="30" idx="3"/>
          </p:cNvCxnSpPr>
          <p:nvPr/>
        </p:nvCxnSpPr>
        <p:spPr>
          <a:xfrm>
            <a:off x="5629275" y="3693649"/>
            <a:ext cx="640514" cy="601287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7" name="直線單箭頭接點 36"/>
          <p:cNvCxnSpPr/>
          <p:nvPr/>
        </p:nvCxnSpPr>
        <p:spPr>
          <a:xfrm flipH="1">
            <a:off x="5629275" y="4972184"/>
            <a:ext cx="640515" cy="567219"/>
          </a:xfrm>
          <a:prstGeom prst="straightConnector1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文字方塊 37"/>
          <p:cNvSpPr txBox="1"/>
          <p:nvPr/>
        </p:nvSpPr>
        <p:spPr>
          <a:xfrm>
            <a:off x="1468063" y="2566732"/>
            <a:ext cx="86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Verilog</a:t>
            </a:r>
            <a:endParaRPr lang="zh-TW" altLang="en-US" sz="1600" b="1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269789" y="2566732"/>
            <a:ext cx="1085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Verilog-A</a:t>
            </a:r>
            <a:endParaRPr lang="zh-TW" altLang="en-US" sz="1600" b="1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850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Mixed-Signal Simulation with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mixed-signal behavioral model simulation can verify:</a:t>
            </a:r>
          </a:p>
          <a:p>
            <a:pPr lvl="1">
              <a:spcBef>
                <a:spcPts val="300"/>
              </a:spcBef>
            </a:pPr>
            <a:r>
              <a:rPr lang="en-US" altLang="zh-TW" dirty="0"/>
              <a:t>System behavior is correct or not? </a:t>
            </a:r>
          </a:p>
          <a:p>
            <a:pPr lvl="1">
              <a:spcBef>
                <a:spcPts val="300"/>
              </a:spcBef>
            </a:pPr>
            <a:r>
              <a:rPr lang="en-US" altLang="zh-TW" dirty="0"/>
              <a:t>System requirement is met or not?</a:t>
            </a:r>
          </a:p>
          <a:p>
            <a:pPr lvl="1">
              <a:spcBef>
                <a:spcPts val="300"/>
              </a:spcBef>
            </a:pPr>
            <a:r>
              <a:rPr lang="en-US" altLang="zh-TW" dirty="0"/>
              <a:t>System performance is satisfied or not?</a:t>
            </a:r>
          </a:p>
          <a:p>
            <a:pPr>
              <a:spcBef>
                <a:spcPts val="3000"/>
              </a:spcBef>
            </a:pPr>
            <a:r>
              <a:rPr lang="en-US" altLang="zh-TW" dirty="0"/>
              <a:t>Weaknesses:</a:t>
            </a:r>
          </a:p>
          <a:p>
            <a:pPr lvl="1"/>
            <a:r>
              <a:rPr lang="en-US" altLang="zh-TW" dirty="0"/>
              <a:t>Only time domain information can be obtained directly</a:t>
            </a:r>
          </a:p>
          <a:p>
            <a:pPr lvl="2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dirty="0"/>
              <a:t>All behavioral model should be converted into time domain</a:t>
            </a:r>
          </a:p>
          <a:p>
            <a:pPr lvl="2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dirty="0"/>
              <a:t>Other characteristics might be calculated from time domain data</a:t>
            </a:r>
          </a:p>
        </p:txBody>
      </p:sp>
    </p:spTree>
    <p:extLst>
      <p:ext uri="{BB962C8B-B14F-4D97-AF65-F5344CB8AC3E}">
        <p14:creationId xmlns:p14="http://schemas.microsoft.com/office/powerpoint/2010/main" val="233312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 to AMS</a:t>
            </a:r>
          </a:p>
          <a:p>
            <a:r>
              <a:rPr lang="en-US" altLang="zh-TW" dirty="0"/>
              <a:t>AMS Simulation Setup</a:t>
            </a:r>
          </a:p>
          <a:p>
            <a:pPr lvl="1"/>
            <a:r>
              <a:rPr lang="en-US" altLang="zh-TW" dirty="0"/>
              <a:t>Analog Simulation with Verilog-A Model  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Mixed-Signal Behavioral Model Simulation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Lab1: Analog Model Simulation with AMS</a:t>
            </a:r>
          </a:p>
          <a:p>
            <a:pPr lvl="2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Lab2: Mixed-Signal Model Simulation with AMS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Lab3: 2-bit ADC with Verilog-AMS</a:t>
            </a:r>
          </a:p>
        </p:txBody>
      </p:sp>
    </p:spTree>
    <p:extLst>
      <p:ext uri="{BB962C8B-B14F-4D97-AF65-F5344CB8AC3E}">
        <p14:creationId xmlns:p14="http://schemas.microsoft.com/office/powerpoint/2010/main" val="118475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NC-Verilog / Verilog-XL</a:t>
            </a:r>
          </a:p>
          <a:p>
            <a:pPr lvl="1"/>
            <a:r>
              <a:rPr lang="en-US" altLang="zh-TW" dirty="0" err="1"/>
              <a:t>e.g</a:t>
            </a:r>
            <a:r>
              <a:rPr lang="en-US" altLang="zh-TW" dirty="0"/>
              <a:t>  &gt; source /</a:t>
            </a:r>
            <a:r>
              <a:rPr lang="en-US" altLang="zh-TW" dirty="0" err="1"/>
              <a:t>usr</a:t>
            </a:r>
            <a:r>
              <a:rPr lang="en-US" altLang="zh-TW" dirty="0"/>
              <a:t>/cad/cadence/CIC/</a:t>
            </a:r>
            <a:r>
              <a:rPr lang="en-US" altLang="zh-TW" dirty="0" err="1"/>
              <a:t>incisiv.cshrc</a:t>
            </a:r>
            <a:endParaRPr lang="en-US" altLang="zh-TW" b="1" dirty="0"/>
          </a:p>
          <a:p>
            <a:pPr>
              <a:lnSpc>
                <a:spcPct val="100000"/>
              </a:lnSpc>
            </a:pPr>
            <a:r>
              <a:rPr lang="en-US" altLang="zh-TW" dirty="0" err="1"/>
              <a:t>Spectre</a:t>
            </a:r>
            <a:endParaRPr lang="en-US" altLang="zh-TW" dirty="0"/>
          </a:p>
          <a:p>
            <a:pPr lvl="1"/>
            <a:r>
              <a:rPr lang="en-US" altLang="zh-TW" sz="2000" dirty="0" err="1"/>
              <a:t>e.g</a:t>
            </a:r>
            <a:r>
              <a:rPr lang="en-US" altLang="zh-TW" sz="2000" b="1" dirty="0"/>
              <a:t>  &gt; </a:t>
            </a:r>
            <a:r>
              <a:rPr lang="en-US" altLang="zh-TW" sz="2000" dirty="0"/>
              <a:t>source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/cad/cadence/CIC/</a:t>
            </a:r>
            <a:r>
              <a:rPr lang="en-US" altLang="zh-TW" sz="2000" dirty="0" err="1"/>
              <a:t>mmsim.cshrc</a:t>
            </a:r>
            <a:endParaRPr lang="en-US" altLang="zh-TW" sz="2000" b="1" dirty="0"/>
          </a:p>
          <a:p>
            <a:pPr>
              <a:lnSpc>
                <a:spcPct val="100000"/>
              </a:lnSpc>
            </a:pPr>
            <a:r>
              <a:rPr lang="en-US" altLang="zh-TW" dirty="0"/>
              <a:t>Composer / Virtuoso</a:t>
            </a:r>
          </a:p>
          <a:p>
            <a:pPr lvl="1"/>
            <a:r>
              <a:rPr lang="en-US" altLang="zh-TW" dirty="0" err="1"/>
              <a:t>e.g</a:t>
            </a:r>
            <a:r>
              <a:rPr lang="en-US" altLang="zh-TW" dirty="0"/>
              <a:t>  </a:t>
            </a:r>
            <a:r>
              <a:rPr lang="en-US" altLang="zh-TW" b="1" dirty="0"/>
              <a:t>&gt; </a:t>
            </a:r>
            <a:r>
              <a:rPr lang="en-US" altLang="zh-TW" dirty="0"/>
              <a:t>source /</a:t>
            </a:r>
            <a:r>
              <a:rPr lang="en-US" altLang="zh-TW" dirty="0" err="1"/>
              <a:t>usr</a:t>
            </a:r>
            <a:r>
              <a:rPr lang="en-US" altLang="zh-TW" dirty="0"/>
              <a:t>/cad/cadence/CIC/ic_06.17.709.cshrc</a:t>
            </a:r>
            <a:endParaRPr lang="en-US" altLang="zh-TW" b="1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096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B050"/>
                </a:solidFill>
              </a:rPr>
              <a:t>Step 1.</a:t>
            </a:r>
            <a:r>
              <a:rPr lang="en-US" altLang="zh-TW" sz="2400" dirty="0"/>
              <a:t> &gt; virtuoso &amp;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50"/>
                </a:solidFill>
              </a:rPr>
              <a:t>Step 2. </a:t>
            </a:r>
            <a:r>
              <a:rPr lang="en-US" altLang="zh-TW" sz="2400" dirty="0"/>
              <a:t>Open library manager</a:t>
            </a:r>
            <a:endParaRPr lang="zh-TW" altLang="en-US" sz="2400" dirty="0"/>
          </a:p>
          <a:p>
            <a:r>
              <a:rPr lang="en-US" altLang="zh-TW" sz="2400" dirty="0"/>
              <a:t>Create library</a:t>
            </a:r>
          </a:p>
          <a:p>
            <a:pPr>
              <a:spcBef>
                <a:spcPts val="600"/>
              </a:spcBef>
            </a:pPr>
            <a:r>
              <a:rPr lang="en-US" altLang="zh-TW" sz="2400" dirty="0"/>
              <a:t>Create cell view &amp; symbol </a:t>
            </a:r>
          </a:p>
          <a:p>
            <a:pPr lvl="1">
              <a:spcBef>
                <a:spcPts val="0"/>
              </a:spcBef>
            </a:pPr>
            <a:r>
              <a:rPr lang="en-US" altLang="zh-TW" sz="2000" dirty="0"/>
              <a:t>Verilog-A models</a:t>
            </a:r>
          </a:p>
          <a:p>
            <a:pPr lvl="1">
              <a:spcBef>
                <a:spcPts val="0"/>
              </a:spcBef>
            </a:pPr>
            <a:r>
              <a:rPr lang="en-US" altLang="zh-TW" sz="2000" dirty="0"/>
              <a:t>Verilog models</a:t>
            </a:r>
          </a:p>
          <a:p>
            <a:pPr lvl="1">
              <a:spcBef>
                <a:spcPts val="0"/>
              </a:spcBef>
            </a:pPr>
            <a:r>
              <a:rPr lang="en-US" altLang="zh-TW" sz="2000" dirty="0"/>
              <a:t>Schematic</a:t>
            </a:r>
          </a:p>
          <a:p>
            <a:pPr lvl="1">
              <a:spcBef>
                <a:spcPts val="0"/>
              </a:spcBef>
            </a:pPr>
            <a:r>
              <a:rPr lang="en-US" altLang="zh-TW" sz="2000" dirty="0" err="1"/>
              <a:t>Config</a:t>
            </a:r>
            <a:endParaRPr lang="en-US" altLang="zh-TW" sz="2000" dirty="0"/>
          </a:p>
          <a:p>
            <a:pPr>
              <a:spcBef>
                <a:spcPts val="600"/>
              </a:spcBef>
            </a:pPr>
            <a:r>
              <a:rPr lang="en-US" altLang="zh-TW" sz="2400" dirty="0"/>
              <a:t>Set ADE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7408" t="35101" r="36231" b="35801"/>
          <a:stretch/>
        </p:blipFill>
        <p:spPr>
          <a:xfrm>
            <a:off x="2892829" y="3815330"/>
            <a:ext cx="6482080" cy="2511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85318" y="3928123"/>
            <a:ext cx="226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Open library manager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061358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2" id="{0A8FB5F4-F680-41E7-AF73-E1225BB09115}" vid="{61A41E99-32BB-4318-9ECF-2E56CEF3E74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佈景主題2</Template>
  <TotalTime>2903</TotalTime>
  <Words>1563</Words>
  <Application>Microsoft Office PowerPoint</Application>
  <PresentationFormat>如螢幕大小 (4:3)</PresentationFormat>
  <Paragraphs>371</Paragraphs>
  <Slides>45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4" baseType="lpstr">
      <vt:lpstr>標楷體</vt:lpstr>
      <vt:lpstr>Arial</vt:lpstr>
      <vt:lpstr>Bahnschrift SemiLight Condensed</vt:lpstr>
      <vt:lpstr>Berlin Sans FB</vt:lpstr>
      <vt:lpstr>Calibri</vt:lpstr>
      <vt:lpstr>Times New Roman</vt:lpstr>
      <vt:lpstr>Wingdings</vt:lpstr>
      <vt:lpstr>Wingdings 2</vt:lpstr>
      <vt:lpstr>佈景主題2</vt:lpstr>
      <vt:lpstr>CAD HW4 - Modeling Mixed-Signal System and Simulating with AMS</vt:lpstr>
      <vt:lpstr>Outline</vt:lpstr>
      <vt:lpstr>Outline</vt:lpstr>
      <vt:lpstr>What is AMS Designer</vt:lpstr>
      <vt:lpstr>What is AMS Designer(cont.)</vt:lpstr>
      <vt:lpstr>Mixed-Signal Simulation with Model</vt:lpstr>
      <vt:lpstr>Outline</vt:lpstr>
      <vt:lpstr>Environment Setting</vt:lpstr>
      <vt:lpstr>Simulation Flow</vt:lpstr>
      <vt:lpstr>Simulation Flow</vt:lpstr>
      <vt:lpstr>Create Verilog-A Cells</vt:lpstr>
      <vt:lpstr>Designing with Verilog-A</vt:lpstr>
      <vt:lpstr>Create Top Cell - Schematic</vt:lpstr>
      <vt:lpstr>Create Top Cell - Schematic</vt:lpstr>
      <vt:lpstr>Simulation Environment</vt:lpstr>
      <vt:lpstr>PowerPoint 簡報</vt:lpstr>
      <vt:lpstr>Give input information(1/2)</vt:lpstr>
      <vt:lpstr>Give input information(2/2)</vt:lpstr>
      <vt:lpstr>Choose Analysis Type</vt:lpstr>
      <vt:lpstr>Save Output Nodes </vt:lpstr>
      <vt:lpstr>Submit the Simulation</vt:lpstr>
      <vt:lpstr>Outline</vt:lpstr>
      <vt:lpstr>Create Verilog Cells</vt:lpstr>
      <vt:lpstr>Design Hierarchy – AMS</vt:lpstr>
      <vt:lpstr>Create Config View for Simulation</vt:lpstr>
      <vt:lpstr>Set New Configuration</vt:lpstr>
      <vt:lpstr>Configuration Setting </vt:lpstr>
      <vt:lpstr>Open Simulation Tool</vt:lpstr>
      <vt:lpstr>Digital Stimulus </vt:lpstr>
      <vt:lpstr>Analog Stimulus</vt:lpstr>
      <vt:lpstr>PowerPoint 簡報</vt:lpstr>
      <vt:lpstr>Outline</vt:lpstr>
      <vt:lpstr>PLL Analog Model</vt:lpstr>
      <vt:lpstr>Additional Description</vt:lpstr>
      <vt:lpstr>Results</vt:lpstr>
      <vt:lpstr>Outline</vt:lpstr>
      <vt:lpstr>PLL Mixed-Signal Model</vt:lpstr>
      <vt:lpstr>Additional Description</vt:lpstr>
      <vt:lpstr>Results</vt:lpstr>
      <vt:lpstr>Outline</vt:lpstr>
      <vt:lpstr>Description</vt:lpstr>
      <vt:lpstr>Type : AMS</vt:lpstr>
      <vt:lpstr>Parameters of ADC Model</vt:lpstr>
      <vt:lpstr>Results</vt:lpstr>
      <vt:lpstr>Hand 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Mixed-Signal System and Simulating with AMS</dc:title>
  <dc:creator>Shih-Han Chang</dc:creator>
  <cp:lastModifiedBy>林彤</cp:lastModifiedBy>
  <cp:revision>167</cp:revision>
  <dcterms:created xsi:type="dcterms:W3CDTF">2019-12-04T09:04:09Z</dcterms:created>
  <dcterms:modified xsi:type="dcterms:W3CDTF">2022-12-13T07:06:39Z</dcterms:modified>
</cp:coreProperties>
</file>